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57" r:id="rId4"/>
    <p:sldId id="258" r:id="rId5"/>
    <p:sldId id="264" r:id="rId6"/>
    <p:sldId id="265" r:id="rId7"/>
    <p:sldId id="266" r:id="rId8"/>
    <p:sldId id="267" r:id="rId9"/>
    <p:sldId id="269" r:id="rId10"/>
    <p:sldId id="271" r:id="rId11"/>
    <p:sldId id="272" r:id="rId12"/>
    <p:sldId id="260" r:id="rId13"/>
    <p:sldId id="261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45"/>
    <p:restoredTop sz="94807"/>
  </p:normalViewPr>
  <p:slideViewPr>
    <p:cSldViewPr snapToGrid="0" snapToObjects="1">
      <p:cViewPr>
        <p:scale>
          <a:sx n="62" d="100"/>
          <a:sy n="62" d="100"/>
        </p:scale>
        <p:origin x="9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0F697-FF4A-0841-A030-EA1020218767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5EFC2-D4F4-F040-848E-89686AF6A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3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5EFC2-D4F4-F040-848E-89686AF6A2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6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3C46-9D32-094D-9D58-550ADD4A6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E3C8C-8EC0-3D4E-8D79-F033F4871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6DF6D-B435-5145-B0C8-2098B02BC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0C24D-8FC7-5847-8E99-DAF943F1C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872EE-74AB-C840-995B-6CB5ED2D4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3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A6F68-EAA2-3941-AD19-5040462D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0D6ED-96C0-CA43-A9C2-686DC96A7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CCA8-D77C-934D-8938-931DE773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0205D-AC5B-B841-8279-F37D2037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A207F-E7DA-F04D-9981-48824E8E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5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79619-847A-074B-8565-778DABB47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7370DD-305C-8342-98DA-38EB8E855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39703-486A-8B40-AE0D-B4391009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DD03E-BE34-5047-BED3-A6795600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ABF40-1532-B24A-AF68-5773FF53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3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B9A98-5ED7-3348-B2B9-65BCC8A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53996-DF3B-B543-A245-A9075BC46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61C49-D553-A447-A62A-2D648C7F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A0D35-C8E1-2649-A990-ADA9628B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049AD-0BD2-1E43-8C03-2BA8BF48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9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265FA-9CD5-3540-A883-69E79794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43DBF-CAAF-1644-BFC8-13457B45A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B8748-6833-6644-BF23-2F7CD289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8D468-16C1-E741-8376-FEB8AB04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27E1C-4599-3F43-9669-4E884049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9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E312-1044-2044-857E-94AB483B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F9033-80BD-0C4A-A230-352A028FC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62E60-3580-F544-8187-BFCA1BDE7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16A5C-ACCF-E844-93CA-6186F7756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937C-8A56-4F46-B422-A9C4F2E78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16B3D-3340-3648-84F9-ADB74153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AB42-EA14-1B48-BE81-C3D8C8F1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6E741-814E-D448-B1E3-4A6B13684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EEB61-3A83-0C45-B819-947FE0904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43F25-851D-E24C-A3D3-A7AC1FD620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4B1C13-00CB-0F49-8BD8-693B27330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5F27F0-B4A6-CD40-9ED8-E315B8E14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7A0CD5-30C8-E149-A129-D94BC3295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56C0B-3351-0341-930F-B83E8740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8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597E-4E34-9340-BB1C-5C51CE302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E481F8-4AD2-4C4F-8945-4730071E6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19249-934C-AE4A-898A-1D28B40D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432CB-C09C-D34F-B0DC-A41E5465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9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DA58AD-EF0C-6A4E-9066-7ECF8B0C2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51A598-DFB0-3845-B497-166506F5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C2664-D3E2-DC4D-82B7-4058154F1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9C9B-AF17-4444-8C6E-0179B775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2C1D2-11EB-6C48-9F30-EBF3DD763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04C725-F8D8-6043-A618-88F96A724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71124-7734-FD4F-B3A0-B2664FB19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2CB4B-BE63-4647-87FF-A00BD2209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17D63-1DD2-784A-9727-C73C03C31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7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39C1-9796-224C-A63E-16B000EB3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E2A4CC-A766-554E-A9C9-2B04F19850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DA72CC-0268-F64F-A906-CB81B8969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D9EA1-E1D3-634F-AA00-9B16F6B6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5905E-E442-1D4B-989F-7EC72E33A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00C6B-5338-7D49-AB7C-41439DE5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73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79972-A9E2-EE48-9804-B2C0DDE14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E7AC2-10BB-4941-8A9A-FADB41B7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827BF-39E4-5C45-9FD6-F905B783A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AA3B3-D57B-C844-A9BD-6BA0C4F93EBF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2F689-83E0-604D-A667-64705748C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6AA92-622B-B24D-942F-146CD9E73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E8509-7832-6B4A-AE42-37F6E4D8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3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44C6-4F92-B746-A190-E45CD7E24D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en-US" sz="5800"/>
              <a:t>Postmodernism and Irony: </a:t>
            </a:r>
            <a:br>
              <a:rPr lang="en-US" sz="5800"/>
            </a:br>
            <a:r>
              <a:rPr lang="en-US" sz="5800"/>
              <a:t>A Contemporary Cultural History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165A9-3FED-B740-9B3B-47F69C8E9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/>
                </a:solidFill>
              </a:rPr>
              <a:t>Mr. Beckett </a:t>
            </a:r>
          </a:p>
          <a:p>
            <a:r>
              <a:rPr lang="en-US">
                <a:solidFill>
                  <a:schemeClr val="accent1"/>
                </a:solidFill>
              </a:rPr>
              <a:t>2019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952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54787-C233-4EC5-939E-53B3A4E7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Weekend at Burnsie’s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90974-D23F-4406-95F8-45ABC1754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rgbClr val="FE649A"/>
                </a:solidFill>
              </a:rPr>
              <a:t>Irreverence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2ECB35-647E-4BA8-B5D4-DC45EADF9D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0040" y="867551"/>
            <a:ext cx="5455917" cy="2877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564F46-87CD-4F36-88DC-9696E5317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881191"/>
            <a:ext cx="5455917" cy="285071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270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54787-C233-4EC5-939E-53B3A4E7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Weekend at Burnsie’s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90974-D23F-4406-95F8-45ABC1754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A211"/>
                </a:solidFill>
                <a:latin typeface="+mn-lt"/>
                <a:ea typeface="+mn-ea"/>
                <a:cs typeface="+mn-cs"/>
              </a:rPr>
              <a:t>Intertextuality/Parody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53CFA1-AFF3-4133-A602-DFE689896E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1" b="293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5E5D9A-987F-400C-8C5A-F9CB4EC4F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55" r="2" b="9341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0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981638-542B-FA4F-8093-BE7B1683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/>
              <a:t>“Since to be really human […] is probably to be unavoidably                 sentimental and naïve and goo prone and generally pathetic”</a:t>
            </a:r>
            <a:br>
              <a:rPr lang="en-US" sz="3600" dirty="0"/>
            </a:br>
            <a:r>
              <a:rPr lang="en-US" sz="3600" dirty="0"/>
              <a:t>- David Foster Wallace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wearing a hat&#10;&#10;Description automatically generated">
            <a:extLst>
              <a:ext uri="{FF2B5EF4-FFF2-40B4-BE49-F238E27FC236}">
                <a16:creationId xmlns:a16="http://schemas.microsoft.com/office/drawing/2014/main" id="{73A20B2A-A959-CA4E-BD83-BAC1CFB98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72" r="1387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5659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50A01-8756-4E5A-B614-8A15150C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Sincerity on TV</a:t>
            </a:r>
          </a:p>
        </p:txBody>
      </p:sp>
      <p:pic>
        <p:nvPicPr>
          <p:cNvPr id="1030" name="Picture 6" descr="Image result for parks and recreation">
            <a:extLst>
              <a:ext uri="{FF2B5EF4-FFF2-40B4-BE49-F238E27FC236}">
                <a16:creationId xmlns:a16="http://schemas.microsoft.com/office/drawing/2014/main" id="{AB004113-A9FC-4610-B375-A644B6D04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76"/>
          <a:stretch/>
        </p:blipFill>
        <p:spPr bwMode="auto">
          <a:xfrm>
            <a:off x="317635" y="321733"/>
            <a:ext cx="4151681" cy="30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9726D-8709-49AA-BBAF-8771BCEDD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54" r="10755" b="-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028" name="Picture 4" descr="Image result for bojack horseman funeral">
            <a:extLst>
              <a:ext uri="{FF2B5EF4-FFF2-40B4-BE49-F238E27FC236}">
                <a16:creationId xmlns:a16="http://schemas.microsoft.com/office/drawing/2014/main" id="{00154DCD-B04A-4FA7-BAA3-DD98222C4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" r="20767" b="1"/>
          <a:stretch/>
        </p:blipFill>
        <p:spPr bwMode="auto">
          <a:xfrm>
            <a:off x="8348570" y="321734"/>
            <a:ext cx="3535590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pam and jim kiss">
            <a:extLst>
              <a:ext uri="{FF2B5EF4-FFF2-40B4-BE49-F238E27FC236}">
                <a16:creationId xmlns:a16="http://schemas.microsoft.com/office/drawing/2014/main" id="{8CA27C50-0F25-4D9D-826A-6B9E13ED1D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7" r="1" b="1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303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4F73F-9CF4-455D-9957-18EC6085C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Post-Modern Cynicism vs New Sincerity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8DCF3F-334F-4A8B-9D91-1F5ED79ABA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396313"/>
              </p:ext>
            </p:extLst>
          </p:nvPr>
        </p:nvGraphicFramePr>
        <p:xfrm>
          <a:off x="1688123" y="1680257"/>
          <a:ext cx="8037684" cy="3901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18842">
                  <a:extLst>
                    <a:ext uri="{9D8B030D-6E8A-4147-A177-3AD203B41FA5}">
                      <a16:colId xmlns:a16="http://schemas.microsoft.com/office/drawing/2014/main" val="3672534498"/>
                    </a:ext>
                  </a:extLst>
                </a:gridCol>
                <a:gridCol w="4018842">
                  <a:extLst>
                    <a:ext uri="{9D8B030D-6E8A-4147-A177-3AD203B41FA5}">
                      <a16:colId xmlns:a16="http://schemas.microsoft.com/office/drawing/2014/main" val="35628107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 dirty="0">
                          <a:effectLst/>
                        </a:rPr>
                        <a:t>Sincerity 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Irony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5665930"/>
                  </a:ext>
                </a:extLst>
              </a:tr>
              <a:tr h="437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“goo prone”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caustic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9198112"/>
                  </a:ext>
                </a:extLst>
              </a:tr>
              <a:tr h="4734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naive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smart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1676125"/>
                  </a:ext>
                </a:extLst>
              </a:tr>
              <a:tr h="437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open honest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closed off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4615218"/>
                  </a:ext>
                </a:extLst>
              </a:tr>
              <a:tr h="437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uncool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 dirty="0">
                          <a:effectLst/>
                        </a:rPr>
                        <a:t>hip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2115073"/>
                  </a:ext>
                </a:extLst>
              </a:tr>
              <a:tr h="437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Offers wisdom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3200" dirty="0">
                          <a:effectLst/>
                        </a:rPr>
                        <a:t>Offers no solutions…corrosive to the soul?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5301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09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2420E-26EC-774C-A123-6B6C3FE22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40 years of Father Knows Best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0C139191-FCB7-C445-900C-91ED2E159C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2798" r="1" b="17588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DDF3ED-730D-4E49-8FE3-E92F75EC19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-418" t="12139" r="415" b="47974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34C08-51C1-6840-8BF5-142BFD2E80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0" r="2" b="1262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3BF611FB-DDFB-8B49-A305-673CC91111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88" r="15348" b="-2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3AC027AE-E18F-004F-9DCF-759F8D739F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365" r="3" b="33529"/>
          <a:stretch/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31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30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7161B-0243-4345-A345-702341A3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Ironic ‘90s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5A2ADE9-0364-4336-9A5D-9FCA70CE0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1515" y="2121762"/>
            <a:ext cx="6204984" cy="36269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By the 1990s mainstream, primetime TV was ripe for irony and cynicism. </a:t>
            </a:r>
          </a:p>
          <a:p>
            <a:r>
              <a:rPr lang="en-US" sz="2400" dirty="0"/>
              <a:t>The Simpson (all supremely flawed characters)</a:t>
            </a:r>
          </a:p>
          <a:p>
            <a:r>
              <a:rPr lang="en-US" sz="2400" dirty="0"/>
              <a:t>Seinfeld: a show about nothing, with “no hugging, no learning”</a:t>
            </a:r>
          </a:p>
          <a:p>
            <a:pPr marL="0"/>
            <a:r>
              <a:rPr lang="en-US" sz="2400" dirty="0"/>
              <a:t>“Father is a buffoon”</a:t>
            </a:r>
          </a:p>
        </p:txBody>
      </p:sp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0000304E-6947-AF41-8DC6-A3C996E27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7" b="99179" l="10000" r="90000">
                        <a14:foregroundMark x1="54667" y1="8522" x2="54667" y2="8522"/>
                        <a14:foregroundMark x1="66000" y1="5441" x2="66000" y2="5441"/>
                        <a14:foregroundMark x1="74833" y1="93429" x2="74833" y2="93429"/>
                        <a14:foregroundMark x1="74833" y1="17659" x2="74833" y2="17659"/>
                        <a14:foregroundMark x1="23000" y1="97228" x2="23000" y2="97228"/>
                        <a14:foregroundMark x1="60500" y1="96509" x2="60500" y2="96509"/>
                        <a14:foregroundMark x1="73750" y1="99281" x2="73750" y2="99281"/>
                        <a14:foregroundMark x1="77583" y1="44559" x2="77583" y2="44559"/>
                        <a14:foregroundMark x1="75917" y1="19097" x2="75917" y2="19097"/>
                        <a14:foregroundMark x1="74500" y1="17659" x2="76500" y2="18378"/>
                        <a14:foregroundMark x1="60167" y1="96201" x2="59667" y2="95483"/>
                        <a14:foregroundMark x1="60750" y1="94148" x2="60750" y2="94148"/>
                        <a14:foregroundMark x1="65750" y1="1745" x2="66833" y2="1437"/>
                        <a14:foregroundMark x1="62167" y1="94148" x2="53333" y2="96509"/>
                      </a14:backgroundRemoval>
                    </a14:imgEffect>
                  </a14:imgLayer>
                </a14:imgProps>
              </a:ext>
            </a:extLst>
          </a:blip>
          <a:srcRect b="30399"/>
          <a:stretch/>
        </p:blipFill>
        <p:spPr>
          <a:xfrm>
            <a:off x="7829551" y="306909"/>
            <a:ext cx="4042409" cy="2286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5BE54C-82E7-A64E-BB1E-AE3DF1154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1071" r="3343" b="-3"/>
          <a:stretch/>
        </p:blipFill>
        <p:spPr>
          <a:xfrm>
            <a:off x="7829551" y="2828925"/>
            <a:ext cx="4042410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9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D587-540F-724E-AC70-F5DAF0BC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Postmodernism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BD1D1D-8DC1-FC46-981D-EB433F1634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00"/>
                </a:solidFill>
              </a:rPr>
              <a:t>PoMo</a:t>
            </a:r>
            <a:r>
              <a:rPr lang="en-US" sz="3200" dirty="0">
                <a:solidFill>
                  <a:srgbClr val="000000"/>
                </a:solidFill>
              </a:rPr>
              <a:t> traits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Self referentiality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Moral relativism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Cynicism 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Irony 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Irreverence 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Intertextuality/Parody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49BE2AD-11BA-434C-AF80-6495EB28E5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PoMo</a:t>
            </a:r>
            <a:r>
              <a:rPr lang="en-US" dirty="0"/>
              <a:t> statements</a:t>
            </a:r>
          </a:p>
          <a:p>
            <a:pPr marL="0" indent="0">
              <a:buNone/>
            </a:pPr>
            <a:r>
              <a:rPr lang="en-US" dirty="0"/>
              <a:t>“It’s all socially constructed”</a:t>
            </a:r>
          </a:p>
          <a:p>
            <a:pPr marL="0" indent="0">
              <a:buNone/>
            </a:pPr>
            <a:r>
              <a:rPr lang="en-US" dirty="0"/>
              <a:t>“There are no absolute truths"</a:t>
            </a:r>
          </a:p>
          <a:p>
            <a:pPr marL="0" indent="0">
              <a:buNone/>
            </a:pPr>
            <a:r>
              <a:rPr lang="en-US" dirty="0"/>
              <a:t>“Nobody Understands this like I do”</a:t>
            </a:r>
          </a:p>
          <a:p>
            <a:pPr marL="0" indent="0">
              <a:buNone/>
            </a:pPr>
            <a:r>
              <a:rPr lang="en-US" dirty="0"/>
              <a:t>“Only my perspective matters”</a:t>
            </a:r>
          </a:p>
          <a:p>
            <a:pPr marL="0" indent="0">
              <a:buNone/>
            </a:pPr>
            <a:r>
              <a:rPr lang="en-US" dirty="0"/>
              <a:t>“But also nothing matters”</a:t>
            </a:r>
          </a:p>
        </p:txBody>
      </p:sp>
    </p:spTree>
    <p:extLst>
      <p:ext uri="{BB962C8B-B14F-4D97-AF65-F5344CB8AC3E}">
        <p14:creationId xmlns:p14="http://schemas.microsoft.com/office/powerpoint/2010/main" val="3790377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D587-540F-724E-AC70-F5DAF0BC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Postmodernism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BD1D1D-8DC1-FC46-981D-EB433F163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261209" cy="4351338"/>
          </a:xfrm>
        </p:spPr>
        <p:txBody>
          <a:bodyPr>
            <a:normAutofit fontScale="92500"/>
          </a:bodyPr>
          <a:lstStyle/>
          <a:p>
            <a:r>
              <a:rPr lang="en-US" sz="3200" dirty="0" err="1">
                <a:solidFill>
                  <a:srgbClr val="000000"/>
                </a:solidFill>
              </a:rPr>
              <a:t>PoMo</a:t>
            </a:r>
            <a:r>
              <a:rPr lang="en-US" sz="3200" dirty="0">
                <a:solidFill>
                  <a:srgbClr val="000000"/>
                </a:solidFill>
              </a:rPr>
              <a:t> traits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Self referentiality………… Winking at yourself or the audience 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Moral relativism…………. morals, ethics, and values are relative, changeable, protean     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Cynicism…………. Generalized distrust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Irony……….. getting exactly the opposite of what is expected 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Irreverence……. lack of respect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Intertextuality/Parody……………..think Family Guy references to other stories </a:t>
            </a:r>
          </a:p>
        </p:txBody>
      </p:sp>
    </p:spTree>
    <p:extLst>
      <p:ext uri="{BB962C8B-B14F-4D97-AF65-F5344CB8AC3E}">
        <p14:creationId xmlns:p14="http://schemas.microsoft.com/office/powerpoint/2010/main" val="254955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54787-C233-4EC5-939E-53B3A4E7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/>
              <a:t>Weekend at Burnsie’s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90974-D23F-4406-95F8-45ABC1754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9107" y="5091763"/>
            <a:ext cx="2974207" cy="126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/>
              <a:t>Self referentiality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03D834-FFDF-4B34-97B1-B818DF8C74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2433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730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54787-C233-4EC5-939E-53B3A4E7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/>
              <a:t>Weekend at Burnsie’s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90974-D23F-4406-95F8-45ABC1754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9107" y="5091763"/>
            <a:ext cx="2974207" cy="126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/>
              <a:t>Moral Relativism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9C5748-E387-4D3D-A509-9EE57C0036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0542" b="10651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499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54787-C233-4EC5-939E-53B3A4E7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Weekend at Burnsie’s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90974-D23F-4406-95F8-45ABC1754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Cynicism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D017D7-ACCF-46B0-B0F4-04C7D2CB3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1" r="20168" b="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946F9-FBA0-4A09-8861-2014F7166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1" r="16448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F27E19-97A1-4C26-A025-15C6D1E359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2376" r="26050" b="1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BDE74F0-A566-4651-B743-F4ADC95988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50" r="20781" b="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45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54787-C233-4EC5-939E-53B3A4E7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/>
              <a:t>Weekend at Burnsie’s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90974-D23F-4406-95F8-45ABC1754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9107" y="5091763"/>
            <a:ext cx="2974207" cy="1264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/>
              <a:t>Irony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101BEA-8184-49A3-BA2A-2C085ED97C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743" b="24689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777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253</Words>
  <Application>Microsoft Office PowerPoint</Application>
  <PresentationFormat>Widescreen</PresentationFormat>
  <Paragraphs>59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Postmodernism and Irony:  A Contemporary Cultural History </vt:lpstr>
      <vt:lpstr>40 years of Father Knows Best</vt:lpstr>
      <vt:lpstr>The Ironic ‘90s</vt:lpstr>
      <vt:lpstr>Postmodernism</vt:lpstr>
      <vt:lpstr>Postmodernism</vt:lpstr>
      <vt:lpstr>Weekend at Burnsie’s </vt:lpstr>
      <vt:lpstr>Weekend at Burnsie’s </vt:lpstr>
      <vt:lpstr>Weekend at Burnsie’s </vt:lpstr>
      <vt:lpstr>Weekend at Burnsie’s </vt:lpstr>
      <vt:lpstr>Weekend at Burnsie’s </vt:lpstr>
      <vt:lpstr>Weekend at Burnsie’s </vt:lpstr>
      <vt:lpstr>“Since to be really human […] is probably to be unavoidably                 sentimental and naïve and goo prone and generally pathetic” - David Foster Wallace </vt:lpstr>
      <vt:lpstr>New Sincerity on TV</vt:lpstr>
      <vt:lpstr>Post-Modern Cynicism vs New Sincerity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Postmodernism and Irony:  A Contemporary Cultural History </dc:title>
  <dc:creator>Beckett, Craig</dc:creator>
  <cp:lastModifiedBy>Beckett, Craig</cp:lastModifiedBy>
  <cp:revision>3</cp:revision>
  <dcterms:created xsi:type="dcterms:W3CDTF">2019-09-11T10:19:27Z</dcterms:created>
  <dcterms:modified xsi:type="dcterms:W3CDTF">2019-09-11T10:24:52Z</dcterms:modified>
</cp:coreProperties>
</file>