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63" r:id="rId4"/>
    <p:sldId id="257" r:id="rId5"/>
    <p:sldId id="273" r:id="rId6"/>
    <p:sldId id="267" r:id="rId7"/>
    <p:sldId id="268" r:id="rId8"/>
    <p:sldId id="274" r:id="rId9"/>
    <p:sldId id="277" r:id="rId10"/>
    <p:sldId id="278" r:id="rId11"/>
    <p:sldId id="279"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41E9-3BA3-4A6E-A4AD-6C92D66FF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76236B-483C-426C-9D41-3AF961AC6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2997A0-967E-4992-9F0E-807CB60DE362}"/>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5" name="Footer Placeholder 4">
            <a:extLst>
              <a:ext uri="{FF2B5EF4-FFF2-40B4-BE49-F238E27FC236}">
                <a16:creationId xmlns:a16="http://schemas.microsoft.com/office/drawing/2014/main" id="{43E6AF9B-6D20-45A6-9DFA-6D72AFEEF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46D34-A334-4296-A3B5-0ECF17E881CD}"/>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81341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C7BA-0D41-41DC-A5B5-980A0AA719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A59B1-1C6F-407E-96D9-3003A6F163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3A808-5D22-437C-BB5A-D136C0A1225F}"/>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5" name="Footer Placeholder 4">
            <a:extLst>
              <a:ext uri="{FF2B5EF4-FFF2-40B4-BE49-F238E27FC236}">
                <a16:creationId xmlns:a16="http://schemas.microsoft.com/office/drawing/2014/main" id="{F93463CD-0B24-491B-B4FA-274232168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9EA58-02B0-402B-8929-7E345A27C639}"/>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240394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A46C5-9985-40D4-A6CA-B2D7BD319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F805FE-F3E6-4E0E-B990-9750BC3D4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E2A41-AF76-4E21-B584-7A1305C137D5}"/>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5" name="Footer Placeholder 4">
            <a:extLst>
              <a:ext uri="{FF2B5EF4-FFF2-40B4-BE49-F238E27FC236}">
                <a16:creationId xmlns:a16="http://schemas.microsoft.com/office/drawing/2014/main" id="{78559200-B80B-440D-AC44-E8EDE0D14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1F734-7D63-4477-ACC0-DFE594D0EF2A}"/>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273452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C663-6216-4C01-8486-4A809EA1A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6E8E83-B068-4A65-8628-9879A7D71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F1E37-F323-4D92-A45B-0DE8816C7AC1}"/>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5" name="Footer Placeholder 4">
            <a:extLst>
              <a:ext uri="{FF2B5EF4-FFF2-40B4-BE49-F238E27FC236}">
                <a16:creationId xmlns:a16="http://schemas.microsoft.com/office/drawing/2014/main" id="{B18BCA12-CEF7-4D88-B7C2-6CD565C7F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14C30-318A-4636-A07C-B76468970842}"/>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356232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D859-F544-4A25-97EB-15A91DFB4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60D89-27FB-4560-900E-4ADBED5A98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4699B-96C7-45D0-B517-2D42F74CB46A}"/>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5" name="Footer Placeholder 4">
            <a:extLst>
              <a:ext uri="{FF2B5EF4-FFF2-40B4-BE49-F238E27FC236}">
                <a16:creationId xmlns:a16="http://schemas.microsoft.com/office/drawing/2014/main" id="{85CA2F9D-9323-4ABA-AE4C-95BD6D525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73CB2-BCC0-4F8E-98EF-5059CA42E570}"/>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4412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C5E0-7919-4392-B21B-465DEEED7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D62EF1-E012-48AF-BE42-2B27BE8B2D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BDF82C-3906-4DF7-829D-67A5E580C004}"/>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5" name="Footer Placeholder 4">
            <a:extLst>
              <a:ext uri="{FF2B5EF4-FFF2-40B4-BE49-F238E27FC236}">
                <a16:creationId xmlns:a16="http://schemas.microsoft.com/office/drawing/2014/main" id="{1A89802E-F3FA-4920-80C4-5FBA30F2D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FAB90-91C2-46E7-9A7A-B1F56547A85C}"/>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50511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F4BC-BB7C-4C3F-BB61-2EBC92DD8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2B731-BB94-400A-880A-5DDEE7E07E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0444F-3892-4A04-B788-15C4C3CDBA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54EFE7-5903-45EB-B532-A2104383EA65}"/>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6" name="Footer Placeholder 5">
            <a:extLst>
              <a:ext uri="{FF2B5EF4-FFF2-40B4-BE49-F238E27FC236}">
                <a16:creationId xmlns:a16="http://schemas.microsoft.com/office/drawing/2014/main" id="{56FD133A-436B-4018-AA0D-1BE9996C7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22802-4CF1-419C-B201-990A8DF9B740}"/>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322503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7DF0-442A-4F73-9D68-65A033EB0F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2B6EF-2664-4068-AC7E-E534E24B5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1292E5-25EE-46EB-BCFA-947F87D77F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0027C9-4C98-4BDF-A784-1DCC70B9A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D8A8D-2CE9-46A2-B872-4C3542F68C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BC821E-D70C-44D4-B967-DD13BE3D2275}"/>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8" name="Footer Placeholder 7">
            <a:extLst>
              <a:ext uri="{FF2B5EF4-FFF2-40B4-BE49-F238E27FC236}">
                <a16:creationId xmlns:a16="http://schemas.microsoft.com/office/drawing/2014/main" id="{25FE661C-46D8-4A16-B764-F304C7A8C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A74D76-4769-4EB1-B2CB-6C1FB1549C21}"/>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420505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68EA-7019-4CB8-A774-CB176B7275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0E85F4-ACCE-4027-9163-512456CC89F8}"/>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4" name="Footer Placeholder 3">
            <a:extLst>
              <a:ext uri="{FF2B5EF4-FFF2-40B4-BE49-F238E27FC236}">
                <a16:creationId xmlns:a16="http://schemas.microsoft.com/office/drawing/2014/main" id="{B3193E99-AD4D-44F8-A994-D3D88CB4D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E3DB6-4E50-4631-A6BF-A15319BE5347}"/>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277726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648B1-8751-4AF3-ADCE-A9CC4099F426}"/>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3" name="Footer Placeholder 2">
            <a:extLst>
              <a:ext uri="{FF2B5EF4-FFF2-40B4-BE49-F238E27FC236}">
                <a16:creationId xmlns:a16="http://schemas.microsoft.com/office/drawing/2014/main" id="{44E7A586-F9A8-4091-AB5E-B819AB8709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053246-D8CC-4BAE-97D9-934A60A70186}"/>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1116547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2735-E559-44F2-89D1-B04AB83D7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3DB71-20EB-45EF-B47E-ABA142E30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02E67B-9696-4D86-B4B9-830341C59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95D213-5AA6-417C-8480-4C49D26C05E3}"/>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6" name="Footer Placeholder 5">
            <a:extLst>
              <a:ext uri="{FF2B5EF4-FFF2-40B4-BE49-F238E27FC236}">
                <a16:creationId xmlns:a16="http://schemas.microsoft.com/office/drawing/2014/main" id="{53242EA4-5CBC-4D3C-AF4E-0032D20FB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75DE4-D67D-4A1B-A0E4-DD22BF53D50A}"/>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428859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3405-C473-40CB-ACCC-C6810F8CE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120E2-204A-4E8C-BE93-F9CE9CFF3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B7B96-DBCB-4E2A-B63B-726E411E9F95}"/>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5" name="Footer Placeholder 4">
            <a:extLst>
              <a:ext uri="{FF2B5EF4-FFF2-40B4-BE49-F238E27FC236}">
                <a16:creationId xmlns:a16="http://schemas.microsoft.com/office/drawing/2014/main" id="{1A680E0D-0496-48BB-9864-F129D8A1D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45211-C589-4142-89C8-31F25C009BF9}"/>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3056285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B1F4-7B63-4F2F-A011-466CB29C3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874FA8-9659-4D70-8A17-495D1075C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6042F-4C19-4E79-AB79-57B646217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E348B4-96B7-4FC0-8D68-F0BECAA69C62}"/>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6" name="Footer Placeholder 5">
            <a:extLst>
              <a:ext uri="{FF2B5EF4-FFF2-40B4-BE49-F238E27FC236}">
                <a16:creationId xmlns:a16="http://schemas.microsoft.com/office/drawing/2014/main" id="{D4A21DDB-B606-49A3-9EE6-E176A922A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04872-82C7-4E07-B9D3-F144D471C208}"/>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1383493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FB4C-4C86-48F9-A525-8FE4FB5852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7969A-003E-4D7C-84F4-C403459AAD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D3138-7F8A-4EE6-BB2F-F7FA2335F3A9}"/>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5" name="Footer Placeholder 4">
            <a:extLst>
              <a:ext uri="{FF2B5EF4-FFF2-40B4-BE49-F238E27FC236}">
                <a16:creationId xmlns:a16="http://schemas.microsoft.com/office/drawing/2014/main" id="{8198AC44-E0C4-4A2E-9ACE-05A555E9A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9DC21-5B04-4A62-9873-F0D4B8D8C169}"/>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3876337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02E4B-60F4-46BE-B37C-608390FCF6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A1447-CFEA-43E6-9909-EC2675F4C5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4F278-7442-4CE5-B491-26C070BB524D}"/>
              </a:ext>
            </a:extLst>
          </p:cNvPr>
          <p:cNvSpPr>
            <a:spLocks noGrp="1"/>
          </p:cNvSpPr>
          <p:nvPr>
            <p:ph type="dt" sz="half" idx="10"/>
          </p:nvPr>
        </p:nvSpPr>
        <p:spPr/>
        <p:txBody>
          <a:bodyPr/>
          <a:lstStyle/>
          <a:p>
            <a:fld id="{CAA30941-991E-466A-9F5A-C375A83EC894}" type="datetimeFigureOut">
              <a:rPr lang="en-US" smtClean="0"/>
              <a:t>6/1/2020</a:t>
            </a:fld>
            <a:endParaRPr lang="en-US"/>
          </a:p>
        </p:txBody>
      </p:sp>
      <p:sp>
        <p:nvSpPr>
          <p:cNvPr id="5" name="Footer Placeholder 4">
            <a:extLst>
              <a:ext uri="{FF2B5EF4-FFF2-40B4-BE49-F238E27FC236}">
                <a16:creationId xmlns:a16="http://schemas.microsoft.com/office/drawing/2014/main" id="{FAD98A5D-AD5E-45F5-BDBC-1848B0F6F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2EBD5-B06A-43B4-A2F9-3490BD34CA80}"/>
              </a:ext>
            </a:extLst>
          </p:cNvPr>
          <p:cNvSpPr>
            <a:spLocks noGrp="1"/>
          </p:cNvSpPr>
          <p:nvPr>
            <p:ph type="sldNum" sz="quarter" idx="12"/>
          </p:nvPr>
        </p:nvSpPr>
        <p:spPr/>
        <p:txBody>
          <a:bodyPr/>
          <a:lstStyle/>
          <a:p>
            <a:fld id="{B9942910-7903-4072-8E7D-25089655F61E}" type="slidenum">
              <a:rPr lang="en-US" smtClean="0"/>
              <a:t>‹#›</a:t>
            </a:fld>
            <a:endParaRPr lang="en-US"/>
          </a:p>
        </p:txBody>
      </p:sp>
    </p:spTree>
    <p:extLst>
      <p:ext uri="{BB962C8B-B14F-4D97-AF65-F5344CB8AC3E}">
        <p14:creationId xmlns:p14="http://schemas.microsoft.com/office/powerpoint/2010/main" val="134347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41AE-6C8A-4B2E-8A75-668E36CF4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911A2-CB48-49FB-8506-DA45EF9C1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7A4F16-E960-4267-99F0-E37AA03B80F7}"/>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5" name="Footer Placeholder 4">
            <a:extLst>
              <a:ext uri="{FF2B5EF4-FFF2-40B4-BE49-F238E27FC236}">
                <a16:creationId xmlns:a16="http://schemas.microsoft.com/office/drawing/2014/main" id="{44C4A0F2-2C28-443A-9F8A-A3F8ED50C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2FABB-6BB6-4313-A2D9-45919B3E6656}"/>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5953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72DC-03FA-4631-A0D0-2141E9C5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CC86F-0A7D-4A04-9F6E-15A5C8E2D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9FD55-88A0-4B39-BDD2-99D2A2F9A0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4B3A0-E741-41C1-ABB0-5B648FC49712}"/>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6" name="Footer Placeholder 5">
            <a:extLst>
              <a:ext uri="{FF2B5EF4-FFF2-40B4-BE49-F238E27FC236}">
                <a16:creationId xmlns:a16="http://schemas.microsoft.com/office/drawing/2014/main" id="{85D2C705-983B-4216-A04D-2E112D5B6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1E3CB-7B01-4BB3-A179-D01A27DDEAB8}"/>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36301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6C5F-BBB8-40FB-9403-99E30789C8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194E2-5703-4E63-A2EC-695997308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91135-80FD-4503-94AA-9664DFA44C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E7BB71-0BA8-4F31-8B89-BDDB1D97D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8D663-FE42-40FA-BA76-2BE5E152E2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FD9012-1C53-4921-B553-01F9F50AA596}"/>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8" name="Footer Placeholder 7">
            <a:extLst>
              <a:ext uri="{FF2B5EF4-FFF2-40B4-BE49-F238E27FC236}">
                <a16:creationId xmlns:a16="http://schemas.microsoft.com/office/drawing/2014/main" id="{D3A3DD39-0B4E-43BF-A194-9667E6102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AC8A7-AA0A-4CC4-B321-67A4C674525A}"/>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48605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F837-E6A9-430C-A04A-ED109569E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76FCD5-70A6-4308-B88F-A714EFB24D3C}"/>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4" name="Footer Placeholder 3">
            <a:extLst>
              <a:ext uri="{FF2B5EF4-FFF2-40B4-BE49-F238E27FC236}">
                <a16:creationId xmlns:a16="http://schemas.microsoft.com/office/drawing/2014/main" id="{7B80E971-82A7-4655-A8D3-C177A0E05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4EA32B-CFF9-47DE-BB54-E050BDE3EC07}"/>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135400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9AA20-01D6-4AE9-9C3F-ECBA0496633D}"/>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3" name="Footer Placeholder 2">
            <a:extLst>
              <a:ext uri="{FF2B5EF4-FFF2-40B4-BE49-F238E27FC236}">
                <a16:creationId xmlns:a16="http://schemas.microsoft.com/office/drawing/2014/main" id="{3DC5D4C2-C4F2-4D43-94F9-A5EC13C8CB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E5849-0E44-49A3-8089-B8C8E4707E1B}"/>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159169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DD9-B498-4CFD-A108-70549F72D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9E534-F84A-486C-8369-CA5298234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9F7610-51EF-45F7-90BE-BC06D5469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1DE6A-30B0-46AF-82EE-FBE530D0D9D7}"/>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6" name="Footer Placeholder 5">
            <a:extLst>
              <a:ext uri="{FF2B5EF4-FFF2-40B4-BE49-F238E27FC236}">
                <a16:creationId xmlns:a16="http://schemas.microsoft.com/office/drawing/2014/main" id="{948740E6-B257-4E60-8793-C89079108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565E9-F066-426C-86C9-A1860D91F1D8}"/>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255952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2E12-57CD-4FDE-AE37-BFC4E9775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779D8-DC9E-480F-9A22-B5453EFF9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CE0073-C7D0-4282-85C8-A1B040D31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C743B-5247-4128-AA78-A86AE55C81DC}"/>
              </a:ext>
            </a:extLst>
          </p:cNvPr>
          <p:cNvSpPr>
            <a:spLocks noGrp="1"/>
          </p:cNvSpPr>
          <p:nvPr>
            <p:ph type="dt" sz="half" idx="10"/>
          </p:nvPr>
        </p:nvSpPr>
        <p:spPr/>
        <p:txBody>
          <a:bodyPr/>
          <a:lstStyle/>
          <a:p>
            <a:fld id="{5DE06CBC-0143-4DA2-AD9B-32336250E581}" type="datetimeFigureOut">
              <a:rPr lang="en-US" smtClean="0"/>
              <a:t>6/1/2020</a:t>
            </a:fld>
            <a:endParaRPr lang="en-US"/>
          </a:p>
        </p:txBody>
      </p:sp>
      <p:sp>
        <p:nvSpPr>
          <p:cNvPr id="6" name="Footer Placeholder 5">
            <a:extLst>
              <a:ext uri="{FF2B5EF4-FFF2-40B4-BE49-F238E27FC236}">
                <a16:creationId xmlns:a16="http://schemas.microsoft.com/office/drawing/2014/main" id="{05D8FF16-4D7A-4284-A44D-2A999B338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0CE2B-BCC4-4F29-8219-B2F0E8E5ED9E}"/>
              </a:ext>
            </a:extLst>
          </p:cNvPr>
          <p:cNvSpPr>
            <a:spLocks noGrp="1"/>
          </p:cNvSpPr>
          <p:nvPr>
            <p:ph type="sldNum" sz="quarter" idx="12"/>
          </p:nvPr>
        </p:nvSpPr>
        <p:spPr/>
        <p:txBody>
          <a:bodyPr/>
          <a:lstStyle/>
          <a:p>
            <a:fld id="{269CA288-B0C2-47FB-AAF3-EB2A53C6ABC1}" type="slidenum">
              <a:rPr lang="en-US" smtClean="0"/>
              <a:t>‹#›</a:t>
            </a:fld>
            <a:endParaRPr lang="en-US"/>
          </a:p>
        </p:txBody>
      </p:sp>
    </p:spTree>
    <p:extLst>
      <p:ext uri="{BB962C8B-B14F-4D97-AF65-F5344CB8AC3E}">
        <p14:creationId xmlns:p14="http://schemas.microsoft.com/office/powerpoint/2010/main" val="382693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21C6A-DC25-4B69-9897-4D4157E22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83BE4-9065-4AA2-8B51-1D1653183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BD780-3CA9-40B2-B733-05F7B0FCD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06CBC-0143-4DA2-AD9B-32336250E581}" type="datetimeFigureOut">
              <a:rPr lang="en-US" smtClean="0"/>
              <a:t>6/1/2020</a:t>
            </a:fld>
            <a:endParaRPr lang="en-US"/>
          </a:p>
        </p:txBody>
      </p:sp>
      <p:sp>
        <p:nvSpPr>
          <p:cNvPr id="5" name="Footer Placeholder 4">
            <a:extLst>
              <a:ext uri="{FF2B5EF4-FFF2-40B4-BE49-F238E27FC236}">
                <a16:creationId xmlns:a16="http://schemas.microsoft.com/office/drawing/2014/main" id="{54CE9672-8886-46A5-BC6B-5E906B9D3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B20CD5-E1E8-4743-A1FC-E41BE24C7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CA288-B0C2-47FB-AAF3-EB2A53C6ABC1}" type="slidenum">
              <a:rPr lang="en-US" smtClean="0"/>
              <a:t>‹#›</a:t>
            </a:fld>
            <a:endParaRPr lang="en-US"/>
          </a:p>
        </p:txBody>
      </p:sp>
    </p:spTree>
    <p:extLst>
      <p:ext uri="{BB962C8B-B14F-4D97-AF65-F5344CB8AC3E}">
        <p14:creationId xmlns:p14="http://schemas.microsoft.com/office/powerpoint/2010/main" val="3620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68A8B-190E-4CC5-AED0-8CD928CFE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1FEB5D-B73F-4E9F-BDBA-8AFD20CBD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9024A-07B1-4943-867A-3BF10CE90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0941-991E-466A-9F5A-C375A83EC894}" type="datetimeFigureOut">
              <a:rPr lang="en-US" smtClean="0"/>
              <a:t>6/1/2020</a:t>
            </a:fld>
            <a:endParaRPr lang="en-US"/>
          </a:p>
        </p:txBody>
      </p:sp>
      <p:sp>
        <p:nvSpPr>
          <p:cNvPr id="5" name="Footer Placeholder 4">
            <a:extLst>
              <a:ext uri="{FF2B5EF4-FFF2-40B4-BE49-F238E27FC236}">
                <a16:creationId xmlns:a16="http://schemas.microsoft.com/office/drawing/2014/main" id="{8151A7DE-3E98-4E09-85CE-11E3D3233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BEBB63-2E21-47E7-AFFA-B9DFDE8BF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42910-7903-4072-8E7D-25089655F61E}" type="slidenum">
              <a:rPr lang="en-US" smtClean="0"/>
              <a:t>‹#›</a:t>
            </a:fld>
            <a:endParaRPr lang="en-US"/>
          </a:p>
        </p:txBody>
      </p:sp>
    </p:spTree>
    <p:extLst>
      <p:ext uri="{BB962C8B-B14F-4D97-AF65-F5344CB8AC3E}">
        <p14:creationId xmlns:p14="http://schemas.microsoft.com/office/powerpoint/2010/main" val="346312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psychologytoday.com/ca/blog/the-tao-innovation/201211/meaning-faith-and-the-life-p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64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CB0D7-E884-4CA7-BDA5-1210395121FA}"/>
              </a:ext>
            </a:extLst>
          </p:cNvPr>
          <p:cNvSpPr>
            <a:spLocks noGrp="1"/>
          </p:cNvSpPr>
          <p:nvPr>
            <p:ph idx="1"/>
          </p:nvPr>
        </p:nvSpPr>
        <p:spPr>
          <a:xfrm>
            <a:off x="838200" y="436098"/>
            <a:ext cx="10515600" cy="5740865"/>
          </a:xfrm>
        </p:spPr>
        <p:txBody>
          <a:bodyPr>
            <a:normAutofit lnSpcReduction="10000"/>
          </a:bodyPr>
          <a:lstStyle/>
          <a:p>
            <a:pPr marL="0" indent="463550">
              <a:buNone/>
            </a:pPr>
            <a:r>
              <a:rPr lang="en-CA" dirty="0"/>
              <a:t>Mr. Chiba: "The story with animals."</a:t>
            </a:r>
          </a:p>
          <a:p>
            <a:pPr marL="0" indent="463550">
              <a:buNone/>
            </a:pPr>
            <a:r>
              <a:rPr lang="en-CA" dirty="0"/>
              <a:t>Mr. Okamoto: </a:t>
            </a:r>
            <a:r>
              <a:rPr lang="en-CA" sz="3600" dirty="0">
                <a:latin typeface="Pristina" panose="03060402040406080204" pitchFamily="66" charset="0"/>
                <a:ea typeface="STHupo" panose="020B0503020204020204" pitchFamily="2" charset="-122"/>
              </a:rPr>
              <a:t>"Yes</a:t>
            </a:r>
            <a:r>
              <a:rPr lang="en-CA" sz="2200" dirty="0">
                <a:latin typeface="Pristina" panose="03060402040406080204" pitchFamily="66" charset="0"/>
                <a:ea typeface="STHupo" panose="020B0503020204020204" pitchFamily="2" charset="-122"/>
              </a:rPr>
              <a:t>. </a:t>
            </a:r>
            <a:r>
              <a:rPr lang="en-CA" dirty="0"/>
              <a:t>The story with animals is the better story.“</a:t>
            </a:r>
          </a:p>
          <a:p>
            <a:pPr marL="0" indent="463550">
              <a:buNone/>
            </a:pPr>
            <a:r>
              <a:rPr lang="en-CA" dirty="0"/>
              <a:t>Pi Patel: "Thank you. And so it goes with God."</a:t>
            </a:r>
          </a:p>
          <a:p>
            <a:pPr marL="0" indent="463550">
              <a:buNone/>
            </a:pPr>
            <a:r>
              <a:rPr lang="en-US" dirty="0"/>
              <a:t>[Silence]</a:t>
            </a:r>
          </a:p>
          <a:p>
            <a:pPr marL="0" indent="463550">
              <a:buNone/>
            </a:pPr>
            <a:r>
              <a:rPr lang="en-CA" dirty="0"/>
              <a:t>Mr. Chiba: </a:t>
            </a:r>
            <a:r>
              <a:rPr lang="en-CA" sz="3600" dirty="0">
                <a:latin typeface="Pristina" panose="03060402040406080204" pitchFamily="66" charset="0"/>
                <a:ea typeface="STHupo" panose="020B0503020204020204" pitchFamily="2" charset="-122"/>
              </a:rPr>
              <a:t>"What did he just say?"</a:t>
            </a:r>
          </a:p>
          <a:p>
            <a:pPr marL="0" indent="463550">
              <a:buNone/>
            </a:pPr>
            <a:r>
              <a:rPr lang="en-CA" dirty="0"/>
              <a:t>Mr. Okamoto: "I don't know."</a:t>
            </a:r>
          </a:p>
          <a:p>
            <a:pPr marL="0" indent="463550">
              <a:buNone/>
            </a:pPr>
            <a:r>
              <a:rPr lang="en-CA" dirty="0"/>
              <a:t>Mr. Chiba: </a:t>
            </a:r>
            <a:r>
              <a:rPr lang="en-CA" sz="3600" dirty="0">
                <a:latin typeface="Pristina" panose="03060402040406080204" pitchFamily="66" charset="0"/>
                <a:ea typeface="STHupo" panose="020B0503020204020204" pitchFamily="2" charset="-122"/>
              </a:rPr>
              <a:t>"Oh look-he's crying."</a:t>
            </a:r>
            <a:endParaRPr lang="en-CA" dirty="0"/>
          </a:p>
          <a:p>
            <a:pPr marL="0" indent="463550">
              <a:buNone/>
            </a:pPr>
            <a:r>
              <a:rPr lang="en-US" dirty="0"/>
              <a:t>[Long silence]</a:t>
            </a:r>
          </a:p>
          <a:p>
            <a:pPr marL="0" indent="463550">
              <a:buNone/>
            </a:pPr>
            <a:r>
              <a:rPr lang="en-CA" dirty="0"/>
              <a:t>Mr. Okamoto: "We'll be careful when we drive away. We don't want to run into Richard Parker."</a:t>
            </a:r>
          </a:p>
          <a:p>
            <a:pPr marL="0" indent="463550">
              <a:buNone/>
            </a:pPr>
            <a:r>
              <a:rPr lang="en-CA" dirty="0"/>
              <a:t>Pi Patel: "Don't worry, you won't. He's hiding somewhere you'll never find him."</a:t>
            </a:r>
          </a:p>
          <a:p>
            <a:pPr marL="0" indent="520700">
              <a:buNone/>
            </a:pPr>
            <a:endParaRPr lang="en-US" sz="2400" dirty="0"/>
          </a:p>
        </p:txBody>
      </p:sp>
    </p:spTree>
    <p:extLst>
      <p:ext uri="{BB962C8B-B14F-4D97-AF65-F5344CB8AC3E}">
        <p14:creationId xmlns:p14="http://schemas.microsoft.com/office/powerpoint/2010/main" val="126380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13DB-9D9D-4EF0-9715-64CA3F49D43C}"/>
              </a:ext>
            </a:extLst>
          </p:cNvPr>
          <p:cNvSpPr>
            <a:spLocks noGrp="1"/>
          </p:cNvSpPr>
          <p:nvPr>
            <p:ph type="title"/>
          </p:nvPr>
        </p:nvSpPr>
        <p:spPr/>
        <p:txBody>
          <a:bodyPr/>
          <a:lstStyle/>
          <a:p>
            <a:r>
              <a:rPr lang="en-US" dirty="0"/>
              <a:t>Do we trust Yann Martel	?</a:t>
            </a:r>
          </a:p>
        </p:txBody>
      </p:sp>
      <p:sp>
        <p:nvSpPr>
          <p:cNvPr id="3" name="Content Placeholder 2">
            <a:extLst>
              <a:ext uri="{FF2B5EF4-FFF2-40B4-BE49-F238E27FC236}">
                <a16:creationId xmlns:a16="http://schemas.microsoft.com/office/drawing/2014/main" id="{CF88D629-7A93-4BFF-AC82-675C069DD7E9}"/>
              </a:ext>
            </a:extLst>
          </p:cNvPr>
          <p:cNvSpPr>
            <a:spLocks noGrp="1"/>
          </p:cNvSpPr>
          <p:nvPr>
            <p:ph sz="half" idx="1"/>
          </p:nvPr>
        </p:nvSpPr>
        <p:spPr>
          <a:xfrm>
            <a:off x="838200" y="1825625"/>
            <a:ext cx="5181600" cy="2014855"/>
          </a:xfrm>
        </p:spPr>
        <p:txBody>
          <a:bodyPr/>
          <a:lstStyle/>
          <a:p>
            <a:r>
              <a:rPr lang="en-US" dirty="0"/>
              <a:t>Does </a:t>
            </a:r>
            <a:r>
              <a:rPr lang="en-US" i="1" dirty="0"/>
              <a:t>Life of Pi </a:t>
            </a:r>
            <a:r>
              <a:rPr lang="en-US" dirty="0"/>
              <a:t>reduce religion to a fairy tale that makes us feel nice?</a:t>
            </a:r>
          </a:p>
        </p:txBody>
      </p:sp>
      <p:sp>
        <p:nvSpPr>
          <p:cNvPr id="4" name="Content Placeholder 3">
            <a:extLst>
              <a:ext uri="{FF2B5EF4-FFF2-40B4-BE49-F238E27FC236}">
                <a16:creationId xmlns:a16="http://schemas.microsoft.com/office/drawing/2014/main" id="{C52A2F8E-EC45-41CD-A812-81C173B64982}"/>
              </a:ext>
            </a:extLst>
          </p:cNvPr>
          <p:cNvSpPr>
            <a:spLocks noGrp="1"/>
          </p:cNvSpPr>
          <p:nvPr>
            <p:ph sz="half" idx="2"/>
          </p:nvPr>
        </p:nvSpPr>
        <p:spPr>
          <a:xfrm>
            <a:off x="6172200" y="1825625"/>
            <a:ext cx="5181600" cy="2014855"/>
          </a:xfrm>
        </p:spPr>
        <p:txBody>
          <a:bodyPr/>
          <a:lstStyle/>
          <a:p>
            <a:r>
              <a:rPr lang="en-US" dirty="0"/>
              <a:t>Does </a:t>
            </a:r>
            <a:r>
              <a:rPr lang="en-US" i="1" dirty="0"/>
              <a:t>Life of Pi </a:t>
            </a:r>
            <a:r>
              <a:rPr lang="en-US" dirty="0"/>
              <a:t>elevate storytelling almost to holy status?</a:t>
            </a:r>
          </a:p>
        </p:txBody>
      </p:sp>
      <p:sp>
        <p:nvSpPr>
          <p:cNvPr id="6" name="Content Placeholder 2">
            <a:extLst>
              <a:ext uri="{FF2B5EF4-FFF2-40B4-BE49-F238E27FC236}">
                <a16:creationId xmlns:a16="http://schemas.microsoft.com/office/drawing/2014/main" id="{BEDCB753-6030-400E-AC42-667D274A8F86}"/>
              </a:ext>
            </a:extLst>
          </p:cNvPr>
          <p:cNvSpPr txBox="1">
            <a:spLocks/>
          </p:cNvSpPr>
          <p:nvPr/>
        </p:nvSpPr>
        <p:spPr>
          <a:xfrm>
            <a:off x="838200" y="4116315"/>
            <a:ext cx="9487486" cy="2014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 Martel a bit too clever and cute in this novel?</a:t>
            </a:r>
          </a:p>
          <a:p>
            <a:pPr marL="0" indent="0">
              <a:buNone/>
            </a:pPr>
            <a:r>
              <a:rPr lang="en-US" dirty="0"/>
              <a:t> </a:t>
            </a:r>
          </a:p>
        </p:txBody>
      </p:sp>
    </p:spTree>
    <p:extLst>
      <p:ext uri="{BB962C8B-B14F-4D97-AF65-F5344CB8AC3E}">
        <p14:creationId xmlns:p14="http://schemas.microsoft.com/office/powerpoint/2010/main" val="162732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2405-775E-48E9-8FD2-75763619D5CF}"/>
              </a:ext>
            </a:extLst>
          </p:cNvPr>
          <p:cNvSpPr>
            <a:spLocks noGrp="1"/>
          </p:cNvSpPr>
          <p:nvPr>
            <p:ph type="title"/>
          </p:nvPr>
        </p:nvSpPr>
        <p:spPr/>
        <p:txBody>
          <a:bodyPr/>
          <a:lstStyle/>
          <a:p>
            <a:r>
              <a:rPr lang="en-US" dirty="0">
                <a:latin typeface="Samarkan" panose="020B0500000000000000" pitchFamily="34" charset="0"/>
              </a:rPr>
              <a:t>The stories we tell ourselves to endure</a:t>
            </a:r>
          </a:p>
        </p:txBody>
      </p:sp>
      <p:sp>
        <p:nvSpPr>
          <p:cNvPr id="3" name="Content Placeholder 2">
            <a:extLst>
              <a:ext uri="{FF2B5EF4-FFF2-40B4-BE49-F238E27FC236}">
                <a16:creationId xmlns:a16="http://schemas.microsoft.com/office/drawing/2014/main" id="{4A44D0EF-1C0C-4E00-9CAB-4F51BF5A27BF}"/>
              </a:ext>
            </a:extLst>
          </p:cNvPr>
          <p:cNvSpPr>
            <a:spLocks noGrp="1"/>
          </p:cNvSpPr>
          <p:nvPr>
            <p:ph idx="1"/>
          </p:nvPr>
        </p:nvSpPr>
        <p:spPr/>
        <p:txBody>
          <a:bodyPr/>
          <a:lstStyle/>
          <a:p>
            <a:r>
              <a:rPr lang="en-CA" dirty="0"/>
              <a:t>Clearly, Pi preferred the better story, a massive extrapolation of positive thought, that leads him to make sense of things, that carries him to a new life with a loving wife and family. The other story, where humans are reduced to primal terror, could lead only to a brutally shattered life. In this story, you could see the entire story as an abandonment by God; but at the same time, it becomes evident that God was actually present at every moment. And in the end, he realizes that Richard Parker is actually his savior.</a:t>
            </a:r>
          </a:p>
          <a:p>
            <a:r>
              <a:rPr lang="en-US" dirty="0">
                <a:hlinkClick r:id="rId2"/>
              </a:rPr>
              <a:t>https://www.psychologytoday.com/ca/blog/the-tao-innovation/201211/meaning-faith-and-the-life-pi</a:t>
            </a:r>
            <a:endParaRPr lang="en-US" dirty="0"/>
          </a:p>
        </p:txBody>
      </p:sp>
    </p:spTree>
    <p:extLst>
      <p:ext uri="{BB962C8B-B14F-4D97-AF65-F5344CB8AC3E}">
        <p14:creationId xmlns:p14="http://schemas.microsoft.com/office/powerpoint/2010/main" val="427574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E3F0-1167-43C2-955C-D78BAE32BBC3}"/>
              </a:ext>
            </a:extLst>
          </p:cNvPr>
          <p:cNvSpPr>
            <a:spLocks noGrp="1"/>
          </p:cNvSpPr>
          <p:nvPr>
            <p:ph type="ctrTitle"/>
          </p:nvPr>
        </p:nvSpPr>
        <p:spPr/>
        <p:txBody>
          <a:bodyPr/>
          <a:lstStyle/>
          <a:p>
            <a:r>
              <a:rPr lang="en-US" dirty="0">
                <a:latin typeface="Samarkan" panose="020B0500000000000000" pitchFamily="34" charset="0"/>
                <a:cs typeface="Sakkal Majalla" panose="020B0604020202020204" pitchFamily="2" charset="-78"/>
              </a:rPr>
              <a:t>Life of Pi Magic Realism 3</a:t>
            </a:r>
            <a:endParaRPr lang="en-US" dirty="0"/>
          </a:p>
        </p:txBody>
      </p:sp>
      <p:sp>
        <p:nvSpPr>
          <p:cNvPr id="3" name="Subtitle 2">
            <a:extLst>
              <a:ext uri="{FF2B5EF4-FFF2-40B4-BE49-F238E27FC236}">
                <a16:creationId xmlns:a16="http://schemas.microsoft.com/office/drawing/2014/main" id="{585D75DF-01FA-4B65-8BAE-34D8B7187508}"/>
              </a:ext>
            </a:extLst>
          </p:cNvPr>
          <p:cNvSpPr>
            <a:spLocks noGrp="1"/>
          </p:cNvSpPr>
          <p:nvPr>
            <p:ph type="subTitle" idx="1"/>
          </p:nvPr>
        </p:nvSpPr>
        <p:spPr/>
        <p:txBody>
          <a:bodyPr/>
          <a:lstStyle/>
          <a:p>
            <a:r>
              <a:rPr lang="en-US" dirty="0"/>
              <a:t>Beckett 2020</a:t>
            </a:r>
          </a:p>
        </p:txBody>
      </p:sp>
    </p:spTree>
    <p:extLst>
      <p:ext uri="{BB962C8B-B14F-4D97-AF65-F5344CB8AC3E}">
        <p14:creationId xmlns:p14="http://schemas.microsoft.com/office/powerpoint/2010/main" val="94101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4B5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C750EC-307D-4997-8E09-E507290DEC9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Samarkan" panose="020B0500000000000000" pitchFamily="34" charset="0"/>
              </a:rPr>
              <a:t>Authorial reticence</a:t>
            </a:r>
            <a:r>
              <a:rPr lang="en-US" dirty="0">
                <a:solidFill>
                  <a:srgbClr val="FFFFFF"/>
                </a:solidFill>
              </a:rPr>
              <a:t> </a:t>
            </a:r>
          </a:p>
        </p:txBody>
      </p:sp>
      <p:pic>
        <p:nvPicPr>
          <p:cNvPr id="1028" name="Picture 4" descr="Meaning, Faith, and the Life of Pi | Psychology Today">
            <a:extLst>
              <a:ext uri="{FF2B5EF4-FFF2-40B4-BE49-F238E27FC236}">
                <a16:creationId xmlns:a16="http://schemas.microsoft.com/office/drawing/2014/main" id="{9EA0728E-8531-46E7-A2B9-9E6961B1D84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49E380-3709-4728-91A7-F531854025DF}"/>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buNone/>
            </a:pPr>
            <a:r>
              <a:rPr lang="en-CA" sz="3200" dirty="0">
                <a:solidFill>
                  <a:srgbClr val="FFFFFF"/>
                </a:solidFill>
              </a:rPr>
              <a:t>the lack of clear opinions about the accuracy of events and the credibility of the world views expressed by the characters in the text. </a:t>
            </a:r>
          </a:p>
          <a:p>
            <a:pPr marL="0" indent="0">
              <a:buNone/>
            </a:pPr>
            <a:endParaRPr lang="en-US" sz="1700" dirty="0">
              <a:solidFill>
                <a:srgbClr val="FFFFFF"/>
              </a:solidFill>
            </a:endParaRPr>
          </a:p>
        </p:txBody>
      </p:sp>
    </p:spTree>
    <p:extLst>
      <p:ext uri="{BB962C8B-B14F-4D97-AF65-F5344CB8AC3E}">
        <p14:creationId xmlns:p14="http://schemas.microsoft.com/office/powerpoint/2010/main" val="116169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1DE7-F835-4B6F-91B9-818E5FC03B6B}"/>
              </a:ext>
            </a:extLst>
          </p:cNvPr>
          <p:cNvSpPr>
            <a:spLocks noGrp="1"/>
          </p:cNvSpPr>
          <p:nvPr>
            <p:ph type="title"/>
          </p:nvPr>
        </p:nvSpPr>
        <p:spPr>
          <a:xfrm>
            <a:off x="8017254" y="525439"/>
            <a:ext cx="3336545" cy="1657614"/>
          </a:xfrm>
        </p:spPr>
        <p:txBody>
          <a:bodyPr vert="horz" lIns="91440" tIns="45720" rIns="91440" bIns="45720" rtlCol="0" anchor="ctr">
            <a:normAutofit/>
          </a:bodyPr>
          <a:lstStyle/>
          <a:p>
            <a:r>
              <a:rPr lang="en-US" sz="3600" kern="1200" dirty="0">
                <a:solidFill>
                  <a:schemeClr val="tx1"/>
                </a:solidFill>
                <a:latin typeface="+mj-lt"/>
                <a:ea typeface="+mj-ea"/>
                <a:cs typeface="+mj-cs"/>
              </a:rPr>
              <a:t>Can we trust the narrator?</a:t>
            </a:r>
          </a:p>
        </p:txBody>
      </p:sp>
      <p:pic>
        <p:nvPicPr>
          <p:cNvPr id="7" name="Picture 6">
            <a:extLst>
              <a:ext uri="{FF2B5EF4-FFF2-40B4-BE49-F238E27FC236}">
                <a16:creationId xmlns:a16="http://schemas.microsoft.com/office/drawing/2014/main" id="{8BEDD312-8F8F-472C-A38F-3199EF5A1F37}"/>
              </a:ext>
            </a:extLst>
          </p:cNvPr>
          <p:cNvPicPr>
            <a:picLocks noChangeAspect="1"/>
          </p:cNvPicPr>
          <p:nvPr/>
        </p:nvPicPr>
        <p:blipFill rotWithShape="1">
          <a:blip r:embed="rId2"/>
          <a:srcRect l="26889" r="15640"/>
          <a:stretch/>
        </p:blipFill>
        <p:spPr>
          <a:xfrm>
            <a:off x="20" y="-1"/>
            <a:ext cx="4613982" cy="4515954"/>
          </a:xfrm>
          <a:prstGeom prst="rect">
            <a:avLst/>
          </a:prstGeom>
        </p:spPr>
      </p:pic>
      <p:pic>
        <p:nvPicPr>
          <p:cNvPr id="10" name="Picture 9">
            <a:extLst>
              <a:ext uri="{FF2B5EF4-FFF2-40B4-BE49-F238E27FC236}">
                <a16:creationId xmlns:a16="http://schemas.microsoft.com/office/drawing/2014/main" id="{9D7018F5-565C-44E5-86EC-42C7657CE39E}"/>
              </a:ext>
            </a:extLst>
          </p:cNvPr>
          <p:cNvPicPr>
            <a:picLocks noChangeAspect="1"/>
          </p:cNvPicPr>
          <p:nvPr/>
        </p:nvPicPr>
        <p:blipFill rotWithShape="1">
          <a:blip r:embed="rId3"/>
          <a:srcRect l="14072" r="14649"/>
          <a:stretch/>
        </p:blipFill>
        <p:spPr>
          <a:xfrm>
            <a:off x="4705442" y="-1"/>
            <a:ext cx="2829214" cy="2183054"/>
          </a:xfrm>
          <a:prstGeom prst="rect">
            <a:avLst/>
          </a:prstGeom>
        </p:spPr>
      </p:pic>
      <p:pic>
        <p:nvPicPr>
          <p:cNvPr id="9" name="Picture 8">
            <a:extLst>
              <a:ext uri="{FF2B5EF4-FFF2-40B4-BE49-F238E27FC236}">
                <a16:creationId xmlns:a16="http://schemas.microsoft.com/office/drawing/2014/main" id="{C1368001-FB10-4031-9F20-2191AA325DD6}"/>
              </a:ext>
            </a:extLst>
          </p:cNvPr>
          <p:cNvPicPr>
            <a:picLocks noChangeAspect="1"/>
          </p:cNvPicPr>
          <p:nvPr/>
        </p:nvPicPr>
        <p:blipFill rotWithShape="1">
          <a:blip r:embed="rId4"/>
          <a:srcRect l="30334" r="16092" b="-1"/>
          <a:stretch/>
        </p:blipFill>
        <p:spPr>
          <a:xfrm>
            <a:off x="4705442" y="2274491"/>
            <a:ext cx="2825496" cy="2241463"/>
          </a:xfrm>
          <a:prstGeom prst="rect">
            <a:avLst/>
          </a:prstGeom>
        </p:spPr>
      </p:pic>
      <p:pic>
        <p:nvPicPr>
          <p:cNvPr id="8" name="Picture 7">
            <a:extLst>
              <a:ext uri="{FF2B5EF4-FFF2-40B4-BE49-F238E27FC236}">
                <a16:creationId xmlns:a16="http://schemas.microsoft.com/office/drawing/2014/main" id="{81C856F3-3BE3-4A71-890B-A3599518E1D2}"/>
              </a:ext>
            </a:extLst>
          </p:cNvPr>
          <p:cNvPicPr>
            <a:picLocks noChangeAspect="1"/>
          </p:cNvPicPr>
          <p:nvPr/>
        </p:nvPicPr>
        <p:blipFill rotWithShape="1">
          <a:blip r:embed="rId5"/>
          <a:srcRect l="24268" r="-5" b="-5"/>
          <a:stretch/>
        </p:blipFill>
        <p:spPr>
          <a:xfrm>
            <a:off x="-3717" y="4616536"/>
            <a:ext cx="2829212" cy="2241464"/>
          </a:xfrm>
          <a:prstGeom prst="rect">
            <a:avLst/>
          </a:prstGeom>
        </p:spPr>
      </p:pic>
      <p:pic>
        <p:nvPicPr>
          <p:cNvPr id="2050" name="Picture 2" descr="Samuel L. Jackson Could Play Mr. Glass Again After 'Split' Ending">
            <a:extLst>
              <a:ext uri="{FF2B5EF4-FFF2-40B4-BE49-F238E27FC236}">
                <a16:creationId xmlns:a16="http://schemas.microsoft.com/office/drawing/2014/main" id="{25F4AECF-17E3-4D86-A55B-92399A7D2E70}"/>
              </a:ext>
            </a:extLst>
          </p:cNvPr>
          <p:cNvPicPr>
            <a:picLocks noGrp="1" noChangeAspect="1" noChangeArrowheads="1"/>
          </p:cNvPicPr>
          <p:nvPr>
            <p:ph sz="half" idx="2"/>
          </p:nvPr>
        </p:nvPicPr>
        <p:blipFill rotWithShape="1">
          <a:blip r:embed="rId6">
            <a:extLst>
              <a:ext uri="{28A0092B-C50C-407E-A947-70E740481C1C}">
                <a14:useLocalDpi xmlns:a14="http://schemas.microsoft.com/office/drawing/2010/main" val="0"/>
              </a:ext>
            </a:extLst>
          </a:blip>
          <a:srcRect t="6420" b="6864"/>
          <a:stretch/>
        </p:blipFill>
        <p:spPr bwMode="auto">
          <a:xfrm>
            <a:off x="2913221" y="4607393"/>
            <a:ext cx="4614002" cy="225060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42C8057-8539-42F2-BE34-5808B3317763}"/>
              </a:ext>
            </a:extLst>
          </p:cNvPr>
          <p:cNvSpPr>
            <a:spLocks noGrp="1"/>
          </p:cNvSpPr>
          <p:nvPr>
            <p:ph sz="half" idx="1"/>
          </p:nvPr>
        </p:nvSpPr>
        <p:spPr>
          <a:xfrm>
            <a:off x="8017254" y="2274491"/>
            <a:ext cx="3336546" cy="3902472"/>
          </a:xfrm>
        </p:spPr>
        <p:txBody>
          <a:bodyPr vert="horz" lIns="91440" tIns="45720" rIns="91440" bIns="45720" rtlCol="0">
            <a:normAutofit/>
          </a:bodyPr>
          <a:lstStyle/>
          <a:p>
            <a:r>
              <a:rPr lang="en-US" sz="2000" dirty="0"/>
              <a:t>Some great films from the from ’95-2010</a:t>
            </a:r>
          </a:p>
          <a:p>
            <a:r>
              <a:rPr lang="en-US" sz="2000" dirty="0"/>
              <a:t>In each case a twist or reveal makes the viewer completely change their opinion about the film </a:t>
            </a:r>
          </a:p>
          <a:p>
            <a:r>
              <a:rPr lang="en-US" sz="2000" dirty="0"/>
              <a:t>Its almost as if one has to view the film twice—once with fresh credulous eyes and once more with awoken skepticism.</a:t>
            </a:r>
          </a:p>
        </p:txBody>
      </p:sp>
    </p:spTree>
    <p:extLst>
      <p:ext uri="{BB962C8B-B14F-4D97-AF65-F5344CB8AC3E}">
        <p14:creationId xmlns:p14="http://schemas.microsoft.com/office/powerpoint/2010/main" val="121720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11B7-166B-4101-9E78-54FD8BCCFB87}"/>
              </a:ext>
            </a:extLst>
          </p:cNvPr>
          <p:cNvSpPr>
            <a:spLocks noGrp="1"/>
          </p:cNvSpPr>
          <p:nvPr>
            <p:ph type="title"/>
          </p:nvPr>
        </p:nvSpPr>
        <p:spPr/>
        <p:txBody>
          <a:bodyPr/>
          <a:lstStyle/>
          <a:p>
            <a:r>
              <a:rPr lang="en-US" dirty="0">
                <a:latin typeface="Samarkan" panose="020B0500000000000000" pitchFamily="34" charset="0"/>
              </a:rPr>
              <a:t>In magic realist texts</a:t>
            </a:r>
          </a:p>
        </p:txBody>
      </p:sp>
      <p:sp>
        <p:nvSpPr>
          <p:cNvPr id="3" name="Content Placeholder 2">
            <a:extLst>
              <a:ext uri="{FF2B5EF4-FFF2-40B4-BE49-F238E27FC236}">
                <a16:creationId xmlns:a16="http://schemas.microsoft.com/office/drawing/2014/main" id="{D15C3875-0397-47A1-992A-81CCAC825CCA}"/>
              </a:ext>
            </a:extLst>
          </p:cNvPr>
          <p:cNvSpPr>
            <a:spLocks noGrp="1"/>
          </p:cNvSpPr>
          <p:nvPr>
            <p:ph sz="half" idx="1"/>
          </p:nvPr>
        </p:nvSpPr>
        <p:spPr/>
        <p:txBody>
          <a:bodyPr>
            <a:normAutofit/>
          </a:bodyPr>
          <a:lstStyle/>
          <a:p>
            <a:r>
              <a:rPr lang="en-US" dirty="0"/>
              <a:t>“The narrator does not provide explanations about the credibility of events described in the text. Further, the narrator is indifferent; the story proceeds with ‘logical precision’ as if nothing extraordinary took place.”</a:t>
            </a:r>
          </a:p>
        </p:txBody>
      </p:sp>
      <p:sp>
        <p:nvSpPr>
          <p:cNvPr id="7" name="Content Placeholder 6">
            <a:extLst>
              <a:ext uri="{FF2B5EF4-FFF2-40B4-BE49-F238E27FC236}">
                <a16:creationId xmlns:a16="http://schemas.microsoft.com/office/drawing/2014/main" id="{D4F045B3-6A36-4AFF-9399-28F7437F8400}"/>
              </a:ext>
            </a:extLst>
          </p:cNvPr>
          <p:cNvSpPr>
            <a:spLocks noGrp="1"/>
          </p:cNvSpPr>
          <p:nvPr>
            <p:ph sz="half" idx="2"/>
          </p:nvPr>
        </p:nvSpPr>
        <p:spPr/>
        <p:txBody>
          <a:bodyPr/>
          <a:lstStyle/>
          <a:p>
            <a:pPr>
              <a:buFontTx/>
              <a:buChar char="-"/>
            </a:pPr>
            <a:r>
              <a:rPr lang="en-US" i="1" dirty="0"/>
              <a:t>Beloved </a:t>
            </a:r>
            <a:r>
              <a:rPr lang="en-US" dirty="0"/>
              <a:t>the ghost of a beloved child returns in the flesh</a:t>
            </a:r>
          </a:p>
          <a:p>
            <a:pPr>
              <a:buFontTx/>
              <a:buChar char="-"/>
            </a:pPr>
            <a:endParaRPr lang="en-US" dirty="0"/>
          </a:p>
          <a:p>
            <a:pPr>
              <a:buFontTx/>
              <a:buChar char="-"/>
            </a:pPr>
            <a:r>
              <a:rPr lang="en-US" dirty="0"/>
              <a:t>The Brief Wonderous Life of Oscar </a:t>
            </a:r>
            <a:r>
              <a:rPr lang="en-US" dirty="0" err="1"/>
              <a:t>Wao</a:t>
            </a:r>
            <a:r>
              <a:rPr lang="en-US" dirty="0"/>
              <a:t> a young Dominican-American man grapples with loneliness and an ancient curse upon his family</a:t>
            </a:r>
          </a:p>
          <a:p>
            <a:pPr>
              <a:buFontTx/>
              <a:buChar char="-"/>
            </a:pPr>
            <a:endParaRPr lang="en-US" i="1" dirty="0"/>
          </a:p>
        </p:txBody>
      </p:sp>
    </p:spTree>
    <p:extLst>
      <p:ext uri="{BB962C8B-B14F-4D97-AF65-F5344CB8AC3E}">
        <p14:creationId xmlns:p14="http://schemas.microsoft.com/office/powerpoint/2010/main" val="332519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07B6-3CEA-4368-8008-2E49DC267596}"/>
              </a:ext>
            </a:extLst>
          </p:cNvPr>
          <p:cNvSpPr>
            <a:spLocks noGrp="1"/>
          </p:cNvSpPr>
          <p:nvPr>
            <p:ph type="title"/>
          </p:nvPr>
        </p:nvSpPr>
        <p:spPr/>
        <p:txBody>
          <a:bodyPr/>
          <a:lstStyle/>
          <a:p>
            <a:r>
              <a:rPr lang="en-US" dirty="0">
                <a:latin typeface="Samarkan" panose="020B0500000000000000" pitchFamily="34" charset="0"/>
              </a:rPr>
              <a:t>Pi : Can we trust him as a narrator?</a:t>
            </a:r>
          </a:p>
        </p:txBody>
      </p:sp>
      <p:sp>
        <p:nvSpPr>
          <p:cNvPr id="3" name="Content Placeholder 2">
            <a:extLst>
              <a:ext uri="{FF2B5EF4-FFF2-40B4-BE49-F238E27FC236}">
                <a16:creationId xmlns:a16="http://schemas.microsoft.com/office/drawing/2014/main" id="{CCD384E0-885D-4F58-A2D4-A789FD91E808}"/>
              </a:ext>
            </a:extLst>
          </p:cNvPr>
          <p:cNvSpPr>
            <a:spLocks noGrp="1"/>
          </p:cNvSpPr>
          <p:nvPr>
            <p:ph idx="1"/>
          </p:nvPr>
        </p:nvSpPr>
        <p:spPr/>
        <p:txBody>
          <a:bodyPr>
            <a:normAutofit/>
          </a:bodyPr>
          <a:lstStyle/>
          <a:p>
            <a:r>
              <a:rPr lang="en-US" dirty="0"/>
              <a:t>Martel the narrator is both amazed and skeptical of </a:t>
            </a:r>
            <a:r>
              <a:rPr lang="en-US" dirty="0" err="1"/>
              <a:t>Mamaji’s</a:t>
            </a:r>
            <a:r>
              <a:rPr lang="en-US" dirty="0"/>
              <a:t> claim </a:t>
            </a:r>
          </a:p>
          <a:p>
            <a:pPr marL="1377950" lvl="1" indent="463550">
              <a:buNone/>
            </a:pPr>
            <a:r>
              <a:rPr lang="en-US" dirty="0"/>
              <a:t>Then the elderly man said, “I have a story that will make you believe in God.” </a:t>
            </a:r>
          </a:p>
          <a:p>
            <a:pPr marL="1377950" lvl="1" indent="463550">
              <a:buNone/>
            </a:pPr>
            <a:r>
              <a:rPr lang="en-US" dirty="0"/>
              <a:t>I stopped waving my hand. But I was suspicious. Was this a Jehovah’s witness knocking at my door? “Does your story take place two thousand years ago in a remote corner of the Roman Empire?” I asked. (XII)</a:t>
            </a:r>
          </a:p>
          <a:p>
            <a:pPr marL="1377950" lvl="1" indent="463550">
              <a:buNone/>
            </a:pPr>
            <a:endParaRPr lang="en-US" dirty="0"/>
          </a:p>
        </p:txBody>
      </p:sp>
    </p:spTree>
    <p:extLst>
      <p:ext uri="{BB962C8B-B14F-4D97-AF65-F5344CB8AC3E}">
        <p14:creationId xmlns:p14="http://schemas.microsoft.com/office/powerpoint/2010/main" val="317201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4D74-E77E-4EBC-B72D-50EE07468B70}"/>
              </a:ext>
            </a:extLst>
          </p:cNvPr>
          <p:cNvSpPr>
            <a:spLocks noGrp="1"/>
          </p:cNvSpPr>
          <p:nvPr>
            <p:ph type="title"/>
          </p:nvPr>
        </p:nvSpPr>
        <p:spPr/>
        <p:txBody>
          <a:bodyPr/>
          <a:lstStyle/>
          <a:p>
            <a:r>
              <a:rPr lang="en-US" dirty="0">
                <a:latin typeface="Samarkan" panose="020B0500000000000000" pitchFamily="34" charset="0"/>
              </a:rPr>
              <a:t>Can we Trust Pi? 2</a:t>
            </a:r>
          </a:p>
        </p:txBody>
      </p:sp>
      <p:sp>
        <p:nvSpPr>
          <p:cNvPr id="3" name="Content Placeholder 2">
            <a:extLst>
              <a:ext uri="{FF2B5EF4-FFF2-40B4-BE49-F238E27FC236}">
                <a16:creationId xmlns:a16="http://schemas.microsoft.com/office/drawing/2014/main" id="{8A4AEF00-083A-498A-913E-1B8E2524F0AC}"/>
              </a:ext>
            </a:extLst>
          </p:cNvPr>
          <p:cNvSpPr>
            <a:spLocks noGrp="1"/>
          </p:cNvSpPr>
          <p:nvPr>
            <p:ph idx="1"/>
          </p:nvPr>
        </p:nvSpPr>
        <p:spPr/>
        <p:txBody>
          <a:bodyPr/>
          <a:lstStyle/>
          <a:p>
            <a:r>
              <a:rPr lang="en-US" dirty="0"/>
              <a:t>The Japanese transport officials…</a:t>
            </a:r>
          </a:p>
          <a:p>
            <a:r>
              <a:rPr lang="en-US" dirty="0"/>
              <a:t>He tells an entirely different, short, and brutal tale. </a:t>
            </a:r>
          </a:p>
          <a:p>
            <a:r>
              <a:rPr lang="en-US" dirty="0"/>
              <a:t>It is in almost every respect more believable than the longer story with Richard Parker. </a:t>
            </a:r>
          </a:p>
          <a:p>
            <a:r>
              <a:rPr lang="en-US" dirty="0"/>
              <a:t> But Pi has one final question</a:t>
            </a:r>
          </a:p>
          <a:p>
            <a:endParaRPr lang="en-US" dirty="0"/>
          </a:p>
          <a:p>
            <a:pPr marL="0" indent="0">
              <a:buNone/>
            </a:pPr>
            <a:endParaRPr lang="en-US" dirty="0"/>
          </a:p>
        </p:txBody>
      </p:sp>
    </p:spTree>
    <p:extLst>
      <p:ext uri="{BB962C8B-B14F-4D97-AF65-F5344CB8AC3E}">
        <p14:creationId xmlns:p14="http://schemas.microsoft.com/office/powerpoint/2010/main" val="296782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08A4-E1BC-446E-A4F6-F445260D85DD}"/>
              </a:ext>
            </a:extLst>
          </p:cNvPr>
          <p:cNvSpPr>
            <a:spLocks noGrp="1"/>
          </p:cNvSpPr>
          <p:nvPr>
            <p:ph type="title"/>
          </p:nvPr>
        </p:nvSpPr>
        <p:spPr/>
        <p:txBody>
          <a:bodyPr/>
          <a:lstStyle/>
          <a:p>
            <a:r>
              <a:rPr lang="en-US" dirty="0"/>
              <a:t>Pi’s Final Question</a:t>
            </a:r>
          </a:p>
        </p:txBody>
      </p:sp>
      <p:sp>
        <p:nvSpPr>
          <p:cNvPr id="3" name="Content Placeholder 2">
            <a:extLst>
              <a:ext uri="{FF2B5EF4-FFF2-40B4-BE49-F238E27FC236}">
                <a16:creationId xmlns:a16="http://schemas.microsoft.com/office/drawing/2014/main" id="{B7E8FA8D-273F-4C82-BF24-475825416D3F}"/>
              </a:ext>
            </a:extLst>
          </p:cNvPr>
          <p:cNvSpPr>
            <a:spLocks noGrp="1"/>
          </p:cNvSpPr>
          <p:nvPr>
            <p:ph idx="1"/>
          </p:nvPr>
        </p:nvSpPr>
        <p:spPr/>
        <p:txBody>
          <a:bodyPr>
            <a:normAutofit fontScale="85000" lnSpcReduction="20000"/>
          </a:bodyPr>
          <a:lstStyle/>
          <a:p>
            <a:pPr marL="0" indent="576263">
              <a:buNone/>
            </a:pPr>
            <a:r>
              <a:rPr lang="en-CA" dirty="0"/>
              <a:t>"You're welcome. But before you go, I'd like to ask you something."</a:t>
            </a:r>
          </a:p>
          <a:p>
            <a:pPr marL="0" indent="576263">
              <a:buNone/>
            </a:pPr>
            <a:r>
              <a:rPr lang="en-US" dirty="0"/>
              <a:t>"Yes?"</a:t>
            </a:r>
          </a:p>
          <a:p>
            <a:pPr marL="0" indent="576263">
              <a:buNone/>
            </a:pPr>
            <a:r>
              <a:rPr lang="en-CA" dirty="0"/>
              <a:t>"The </a:t>
            </a:r>
            <a:r>
              <a:rPr lang="en-CA" dirty="0" err="1"/>
              <a:t>Tsimtsum</a:t>
            </a:r>
            <a:r>
              <a:rPr lang="en-CA" dirty="0"/>
              <a:t> sank on July 2nd, 1977."</a:t>
            </a:r>
          </a:p>
          <a:p>
            <a:pPr marL="0" indent="576263">
              <a:buNone/>
            </a:pPr>
            <a:r>
              <a:rPr lang="en-US" dirty="0"/>
              <a:t>"Yes."</a:t>
            </a:r>
          </a:p>
          <a:p>
            <a:pPr marL="0" indent="576263">
              <a:buNone/>
            </a:pPr>
            <a:r>
              <a:rPr lang="en-CA" dirty="0"/>
              <a:t>"And I arrived on the coast of Mexico, the sole human survivor of the </a:t>
            </a:r>
            <a:r>
              <a:rPr lang="en-CA" dirty="0" err="1"/>
              <a:t>Tsimtsum</a:t>
            </a:r>
            <a:r>
              <a:rPr lang="en-CA" dirty="0"/>
              <a:t>, on February 14th, 1978."</a:t>
            </a:r>
          </a:p>
          <a:p>
            <a:pPr marL="0" indent="576263">
              <a:buNone/>
            </a:pPr>
            <a:r>
              <a:rPr lang="en-US" dirty="0"/>
              <a:t>"That's right."</a:t>
            </a:r>
          </a:p>
          <a:p>
            <a:pPr marL="0" indent="576263">
              <a:buNone/>
            </a:pPr>
            <a:r>
              <a:rPr lang="en-CA" dirty="0"/>
              <a:t>"I told you two stories that account for the 227 days in between."</a:t>
            </a:r>
          </a:p>
          <a:p>
            <a:pPr marL="0" indent="576263">
              <a:buNone/>
            </a:pPr>
            <a:r>
              <a:rPr lang="en-US" dirty="0"/>
              <a:t>"Yes, you did."</a:t>
            </a:r>
          </a:p>
          <a:p>
            <a:pPr marL="0" indent="576263">
              <a:buNone/>
            </a:pPr>
            <a:r>
              <a:rPr lang="en-CA" dirty="0"/>
              <a:t>"Neither explains the sinking of the </a:t>
            </a:r>
            <a:r>
              <a:rPr lang="en-CA" dirty="0" err="1"/>
              <a:t>Tsimtsum</a:t>
            </a:r>
            <a:r>
              <a:rPr lang="en-CA" dirty="0"/>
              <a:t>."</a:t>
            </a:r>
          </a:p>
          <a:p>
            <a:pPr marL="0" indent="576263">
              <a:buNone/>
            </a:pPr>
            <a:r>
              <a:rPr lang="en-US" dirty="0"/>
              <a:t>"That's right."</a:t>
            </a:r>
          </a:p>
          <a:p>
            <a:pPr marL="0" indent="0">
              <a:buNone/>
            </a:pPr>
            <a:endParaRPr lang="en-US" dirty="0"/>
          </a:p>
        </p:txBody>
      </p:sp>
    </p:spTree>
    <p:extLst>
      <p:ext uri="{BB962C8B-B14F-4D97-AF65-F5344CB8AC3E}">
        <p14:creationId xmlns:p14="http://schemas.microsoft.com/office/powerpoint/2010/main" val="339802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CB0D7-E884-4CA7-BDA5-1210395121FA}"/>
              </a:ext>
            </a:extLst>
          </p:cNvPr>
          <p:cNvSpPr>
            <a:spLocks noGrp="1"/>
          </p:cNvSpPr>
          <p:nvPr>
            <p:ph idx="1"/>
          </p:nvPr>
        </p:nvSpPr>
        <p:spPr>
          <a:xfrm>
            <a:off x="838200" y="436098"/>
            <a:ext cx="10515600" cy="5740865"/>
          </a:xfrm>
        </p:spPr>
        <p:txBody>
          <a:bodyPr>
            <a:normAutofit/>
          </a:bodyPr>
          <a:lstStyle/>
          <a:p>
            <a:pPr marL="0" indent="576263">
              <a:buNone/>
            </a:pPr>
            <a:r>
              <a:rPr lang="en-CA" sz="2400" dirty="0"/>
              <a:t>"Neither explains the sinking of the </a:t>
            </a:r>
            <a:r>
              <a:rPr lang="en-CA" sz="2400" dirty="0" err="1"/>
              <a:t>Tsimtsum</a:t>
            </a:r>
            <a:r>
              <a:rPr lang="en-CA" sz="2400" dirty="0"/>
              <a:t>."</a:t>
            </a:r>
          </a:p>
          <a:p>
            <a:pPr marL="0" indent="576263">
              <a:buNone/>
            </a:pPr>
            <a:r>
              <a:rPr lang="en-US" sz="2400" dirty="0"/>
              <a:t>"That's right."</a:t>
            </a:r>
          </a:p>
          <a:p>
            <a:pPr marL="0" indent="576263">
              <a:buNone/>
            </a:pPr>
            <a:r>
              <a:rPr lang="en-CA" sz="2400" dirty="0"/>
              <a:t>"Neither makes a factual difference to you."</a:t>
            </a:r>
          </a:p>
          <a:p>
            <a:pPr marL="0" indent="576263">
              <a:buNone/>
            </a:pPr>
            <a:r>
              <a:rPr lang="en-US" sz="2400" dirty="0"/>
              <a:t>"That's true."</a:t>
            </a:r>
          </a:p>
          <a:p>
            <a:pPr marL="0" indent="576263">
              <a:buNone/>
            </a:pPr>
            <a:r>
              <a:rPr lang="en-CA" sz="2400" dirty="0"/>
              <a:t>"You can't prove which story is true and which is not. You must take my word for it."</a:t>
            </a:r>
          </a:p>
          <a:p>
            <a:pPr marL="0" indent="576263">
              <a:buNone/>
            </a:pPr>
            <a:r>
              <a:rPr lang="en-US" sz="2400" dirty="0"/>
              <a:t>"I guess so."</a:t>
            </a:r>
          </a:p>
          <a:p>
            <a:pPr marL="0" indent="576263">
              <a:buNone/>
            </a:pPr>
            <a:r>
              <a:rPr lang="en-CA" sz="2400" dirty="0"/>
              <a:t>"In both stories the ship sinks, my entire family dies, and I suffer."</a:t>
            </a:r>
          </a:p>
          <a:p>
            <a:pPr marL="0" indent="576263">
              <a:buNone/>
            </a:pPr>
            <a:r>
              <a:rPr lang="en-US" sz="2400" dirty="0"/>
              <a:t>"Yes, that's true."</a:t>
            </a:r>
          </a:p>
          <a:p>
            <a:pPr marL="0" indent="576263">
              <a:buNone/>
            </a:pPr>
            <a:r>
              <a:rPr lang="en-CA" sz="2400" dirty="0"/>
              <a:t>"So tell me, since it makes no factual difference to you and you can't prove the question either way, which story do you prefer? Which is the better story, the story with animals or the story without animals?"</a:t>
            </a:r>
          </a:p>
          <a:p>
            <a:pPr marL="0" indent="576263">
              <a:buNone/>
            </a:pPr>
            <a:r>
              <a:rPr lang="en-CA" sz="2400" dirty="0"/>
              <a:t>Mr. Okamoto: "That's an interesting question..."</a:t>
            </a:r>
            <a:endParaRPr lang="en-US" sz="2400" dirty="0"/>
          </a:p>
        </p:txBody>
      </p:sp>
    </p:spTree>
    <p:extLst>
      <p:ext uri="{BB962C8B-B14F-4D97-AF65-F5344CB8AC3E}">
        <p14:creationId xmlns:p14="http://schemas.microsoft.com/office/powerpoint/2010/main" val="2371770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815</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Pristina</vt:lpstr>
      <vt:lpstr>Samarkan</vt:lpstr>
      <vt:lpstr>Office Theme</vt:lpstr>
      <vt:lpstr>1_Office Theme</vt:lpstr>
      <vt:lpstr>PowerPoint Presentation</vt:lpstr>
      <vt:lpstr>Life of Pi Magic Realism 3</vt:lpstr>
      <vt:lpstr>Authorial reticence </vt:lpstr>
      <vt:lpstr>Can we trust the narrator?</vt:lpstr>
      <vt:lpstr>In magic realist texts</vt:lpstr>
      <vt:lpstr>Pi : Can we trust him as a narrator?</vt:lpstr>
      <vt:lpstr>Can we Trust Pi? 2</vt:lpstr>
      <vt:lpstr>Pi’s Final Question</vt:lpstr>
      <vt:lpstr>PowerPoint Presentation</vt:lpstr>
      <vt:lpstr>PowerPoint Presentation</vt:lpstr>
      <vt:lpstr>Do we trust Yann Martel ?</vt:lpstr>
      <vt:lpstr>The stories we tell ourselves to endure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Beckett, Craig</dc:creator>
  <cp:lastModifiedBy>Beckett, Craig</cp:lastModifiedBy>
  <cp:revision>8</cp:revision>
  <dcterms:created xsi:type="dcterms:W3CDTF">2020-06-01T22:51:24Z</dcterms:created>
  <dcterms:modified xsi:type="dcterms:W3CDTF">2020-06-02T17:41:43Z</dcterms:modified>
</cp:coreProperties>
</file>