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72"/>
    <p:restoredTop sz="92730"/>
  </p:normalViewPr>
  <p:slideViewPr>
    <p:cSldViewPr snapToGrid="0" snapToObjects="1">
      <p:cViewPr>
        <p:scale>
          <a:sx n="95" d="100"/>
          <a:sy n="95" d="100"/>
        </p:scale>
        <p:origin x="148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E48FA6-DC78-B44E-97AD-C247570A5F5E}" type="doc">
      <dgm:prSet loTypeId="urn:microsoft.com/office/officeart/2005/8/layout/pyramid3" loCatId="" qsTypeId="urn:microsoft.com/office/officeart/2005/8/quickstyle/simple4" qsCatId="simple" csTypeId="urn:microsoft.com/office/officeart/2005/8/colors/colorful5" csCatId="colorful" phldr="1"/>
      <dgm:spPr/>
    </dgm:pt>
    <dgm:pt modelId="{69FD2535-4533-EE4F-AF24-8A3D92803F2D}">
      <dgm:prSet phldrT="[Text]"/>
      <dgm:spPr/>
      <dgm:t>
        <a:bodyPr/>
        <a:lstStyle/>
        <a:p>
          <a:r>
            <a:rPr lang="en-US" dirty="0" smtClean="0"/>
            <a:t>A </a:t>
          </a:r>
          <a:r>
            <a:rPr lang="en-US" b="1" dirty="0" smtClean="0"/>
            <a:t>topic sentence</a:t>
          </a:r>
          <a:r>
            <a:rPr lang="en-US" dirty="0" smtClean="0"/>
            <a:t> contains main ideas and the 5 </a:t>
          </a:r>
          <a:r>
            <a:rPr lang="en-US" dirty="0" err="1" smtClean="0"/>
            <a:t>ws</a:t>
          </a:r>
          <a:r>
            <a:rPr lang="en-US" dirty="0" smtClean="0"/>
            <a:t> </a:t>
          </a:r>
          <a:endParaRPr lang="en-US" dirty="0"/>
        </a:p>
      </dgm:t>
    </dgm:pt>
    <dgm:pt modelId="{B19F6175-E79D-7443-8827-157E0A3FBDB5}" type="parTrans" cxnId="{035A3053-2F19-CB42-8732-2E1C4F4219A5}">
      <dgm:prSet/>
      <dgm:spPr/>
      <dgm:t>
        <a:bodyPr/>
        <a:lstStyle/>
        <a:p>
          <a:endParaRPr lang="en-US"/>
        </a:p>
      </dgm:t>
    </dgm:pt>
    <dgm:pt modelId="{8161AC69-7AB9-274C-90AF-2908270D0ED9}" type="sibTrans" cxnId="{035A3053-2F19-CB42-8732-2E1C4F4219A5}">
      <dgm:prSet/>
      <dgm:spPr/>
      <dgm:t>
        <a:bodyPr/>
        <a:lstStyle/>
        <a:p>
          <a:endParaRPr lang="en-US"/>
        </a:p>
      </dgm:t>
    </dgm:pt>
    <dgm:pt modelId="{5889B572-E36E-F440-B604-9CB604A2743C}">
      <dgm:prSet phldrT="[Text]"/>
      <dgm:spPr/>
      <dgm:t>
        <a:bodyPr/>
        <a:lstStyle/>
        <a:p>
          <a:r>
            <a:rPr lang="en-US" b="1" dirty="0" smtClean="0"/>
            <a:t>supporting sentences </a:t>
          </a:r>
          <a:r>
            <a:rPr lang="en-US" dirty="0" smtClean="0"/>
            <a:t>follow one another in a logical sequence of steps. </a:t>
          </a:r>
          <a:endParaRPr lang="en-US" dirty="0"/>
        </a:p>
      </dgm:t>
    </dgm:pt>
    <dgm:pt modelId="{F26F3926-78D6-D544-8C8E-748E54425DC1}" type="parTrans" cxnId="{52E826F0-7FD1-5746-A5F2-C78ADA4D97DD}">
      <dgm:prSet/>
      <dgm:spPr/>
      <dgm:t>
        <a:bodyPr/>
        <a:lstStyle/>
        <a:p>
          <a:endParaRPr lang="en-US"/>
        </a:p>
      </dgm:t>
    </dgm:pt>
    <dgm:pt modelId="{BF78B382-A8AC-5C49-BFE3-C132C8BAC2A9}" type="sibTrans" cxnId="{52E826F0-7FD1-5746-A5F2-C78ADA4D97DD}">
      <dgm:prSet/>
      <dgm:spPr/>
      <dgm:t>
        <a:bodyPr/>
        <a:lstStyle/>
        <a:p>
          <a:endParaRPr lang="en-US"/>
        </a:p>
      </dgm:t>
    </dgm:pt>
    <dgm:pt modelId="{8194CD52-8414-2B41-8023-16DD2A57EA82}">
      <dgm:prSet phldrT="[Text]"/>
      <dgm:spPr/>
      <dgm:t>
        <a:bodyPr/>
        <a:lstStyle/>
        <a:p>
          <a:r>
            <a:rPr lang="en-US" b="1" dirty="0" smtClean="0"/>
            <a:t>concluding sentence</a:t>
          </a:r>
          <a:r>
            <a:rPr lang="en-US" dirty="0" smtClean="0"/>
            <a:t> closes your subject</a:t>
          </a:r>
          <a:endParaRPr lang="en-US" dirty="0"/>
        </a:p>
      </dgm:t>
    </dgm:pt>
    <dgm:pt modelId="{90166FDE-A772-414D-A73D-3451A0FD608B}" type="parTrans" cxnId="{686AC940-7855-7D4E-9C07-5CFDABE228C2}">
      <dgm:prSet/>
      <dgm:spPr/>
      <dgm:t>
        <a:bodyPr/>
        <a:lstStyle/>
        <a:p>
          <a:endParaRPr lang="en-US"/>
        </a:p>
      </dgm:t>
    </dgm:pt>
    <dgm:pt modelId="{7FA33CF5-CE43-1946-88D4-831A7757E870}" type="sibTrans" cxnId="{686AC940-7855-7D4E-9C07-5CFDABE228C2}">
      <dgm:prSet/>
      <dgm:spPr/>
      <dgm:t>
        <a:bodyPr/>
        <a:lstStyle/>
        <a:p>
          <a:endParaRPr lang="en-US"/>
        </a:p>
      </dgm:t>
    </dgm:pt>
    <dgm:pt modelId="{0F9A8252-A7FE-CC41-A765-9E14494483CB}" type="pres">
      <dgm:prSet presAssocID="{26E48FA6-DC78-B44E-97AD-C247570A5F5E}" presName="Name0" presStyleCnt="0">
        <dgm:presLayoutVars>
          <dgm:dir/>
          <dgm:animLvl val="lvl"/>
          <dgm:resizeHandles val="exact"/>
        </dgm:presLayoutVars>
      </dgm:prSet>
      <dgm:spPr/>
    </dgm:pt>
    <dgm:pt modelId="{1393C6C0-564F-AA46-8875-50AC5A372668}" type="pres">
      <dgm:prSet presAssocID="{69FD2535-4533-EE4F-AF24-8A3D92803F2D}" presName="Name8" presStyleCnt="0"/>
      <dgm:spPr/>
    </dgm:pt>
    <dgm:pt modelId="{272E9F7F-E211-7747-A150-657078D7F39B}" type="pres">
      <dgm:prSet presAssocID="{69FD2535-4533-EE4F-AF24-8A3D92803F2D}" presName="level" presStyleLbl="node1" presStyleIdx="0" presStyleCnt="3">
        <dgm:presLayoutVars>
          <dgm:chMax val="1"/>
          <dgm:bulletEnabled val="1"/>
        </dgm:presLayoutVars>
      </dgm:prSet>
      <dgm:spPr/>
      <dgm:t>
        <a:bodyPr/>
        <a:lstStyle/>
        <a:p>
          <a:endParaRPr lang="en-US"/>
        </a:p>
      </dgm:t>
    </dgm:pt>
    <dgm:pt modelId="{73BB908B-E47A-9846-9431-10A8FCA5A67E}" type="pres">
      <dgm:prSet presAssocID="{69FD2535-4533-EE4F-AF24-8A3D92803F2D}" presName="levelTx" presStyleLbl="revTx" presStyleIdx="0" presStyleCnt="0">
        <dgm:presLayoutVars>
          <dgm:chMax val="1"/>
          <dgm:bulletEnabled val="1"/>
        </dgm:presLayoutVars>
      </dgm:prSet>
      <dgm:spPr/>
      <dgm:t>
        <a:bodyPr/>
        <a:lstStyle/>
        <a:p>
          <a:endParaRPr lang="en-US"/>
        </a:p>
      </dgm:t>
    </dgm:pt>
    <dgm:pt modelId="{AD173C63-7BE4-684D-A0A0-087F92BAEF1D}" type="pres">
      <dgm:prSet presAssocID="{5889B572-E36E-F440-B604-9CB604A2743C}" presName="Name8" presStyleCnt="0"/>
      <dgm:spPr/>
    </dgm:pt>
    <dgm:pt modelId="{D3E09FCB-CDE7-9348-928E-E6F9EFA8EC19}" type="pres">
      <dgm:prSet presAssocID="{5889B572-E36E-F440-B604-9CB604A2743C}" presName="level" presStyleLbl="node1" presStyleIdx="1" presStyleCnt="3">
        <dgm:presLayoutVars>
          <dgm:chMax val="1"/>
          <dgm:bulletEnabled val="1"/>
        </dgm:presLayoutVars>
      </dgm:prSet>
      <dgm:spPr/>
      <dgm:t>
        <a:bodyPr/>
        <a:lstStyle/>
        <a:p>
          <a:endParaRPr lang="en-US"/>
        </a:p>
      </dgm:t>
    </dgm:pt>
    <dgm:pt modelId="{F213103E-1E2F-8949-B6F9-436A382FC959}" type="pres">
      <dgm:prSet presAssocID="{5889B572-E36E-F440-B604-9CB604A2743C}" presName="levelTx" presStyleLbl="revTx" presStyleIdx="0" presStyleCnt="0">
        <dgm:presLayoutVars>
          <dgm:chMax val="1"/>
          <dgm:bulletEnabled val="1"/>
        </dgm:presLayoutVars>
      </dgm:prSet>
      <dgm:spPr/>
      <dgm:t>
        <a:bodyPr/>
        <a:lstStyle/>
        <a:p>
          <a:endParaRPr lang="en-US"/>
        </a:p>
      </dgm:t>
    </dgm:pt>
    <dgm:pt modelId="{D5B9F947-7439-EB4E-9B32-DD1F3ED2F3DA}" type="pres">
      <dgm:prSet presAssocID="{8194CD52-8414-2B41-8023-16DD2A57EA82}" presName="Name8" presStyleCnt="0"/>
      <dgm:spPr/>
    </dgm:pt>
    <dgm:pt modelId="{D7CD7D49-B997-7A4C-A2CD-06139D529481}" type="pres">
      <dgm:prSet presAssocID="{8194CD52-8414-2B41-8023-16DD2A57EA82}" presName="level" presStyleLbl="node1" presStyleIdx="2" presStyleCnt="3">
        <dgm:presLayoutVars>
          <dgm:chMax val="1"/>
          <dgm:bulletEnabled val="1"/>
        </dgm:presLayoutVars>
      </dgm:prSet>
      <dgm:spPr/>
      <dgm:t>
        <a:bodyPr/>
        <a:lstStyle/>
        <a:p>
          <a:endParaRPr lang="en-US"/>
        </a:p>
      </dgm:t>
    </dgm:pt>
    <dgm:pt modelId="{B560DEC9-53A1-5041-ACE9-1160ED9D7851}" type="pres">
      <dgm:prSet presAssocID="{8194CD52-8414-2B41-8023-16DD2A57EA82}" presName="levelTx" presStyleLbl="revTx" presStyleIdx="0" presStyleCnt="0">
        <dgm:presLayoutVars>
          <dgm:chMax val="1"/>
          <dgm:bulletEnabled val="1"/>
        </dgm:presLayoutVars>
      </dgm:prSet>
      <dgm:spPr/>
      <dgm:t>
        <a:bodyPr/>
        <a:lstStyle/>
        <a:p>
          <a:endParaRPr lang="en-US"/>
        </a:p>
      </dgm:t>
    </dgm:pt>
  </dgm:ptLst>
  <dgm:cxnLst>
    <dgm:cxn modelId="{246AA012-ADF2-6446-BF4D-ADD5D63E3C63}" type="presOf" srcId="{69FD2535-4533-EE4F-AF24-8A3D92803F2D}" destId="{272E9F7F-E211-7747-A150-657078D7F39B}" srcOrd="0" destOrd="0" presId="urn:microsoft.com/office/officeart/2005/8/layout/pyramid3"/>
    <dgm:cxn modelId="{52E826F0-7FD1-5746-A5F2-C78ADA4D97DD}" srcId="{26E48FA6-DC78-B44E-97AD-C247570A5F5E}" destId="{5889B572-E36E-F440-B604-9CB604A2743C}" srcOrd="1" destOrd="0" parTransId="{F26F3926-78D6-D544-8C8E-748E54425DC1}" sibTransId="{BF78B382-A8AC-5C49-BFE3-C132C8BAC2A9}"/>
    <dgm:cxn modelId="{4996728C-AAEC-ED4F-8BC7-035AEA985F9D}" type="presOf" srcId="{5889B572-E36E-F440-B604-9CB604A2743C}" destId="{D3E09FCB-CDE7-9348-928E-E6F9EFA8EC19}" srcOrd="0" destOrd="0" presId="urn:microsoft.com/office/officeart/2005/8/layout/pyramid3"/>
    <dgm:cxn modelId="{BA51C69E-04F3-E243-A585-D113633A4B12}" type="presOf" srcId="{5889B572-E36E-F440-B604-9CB604A2743C}" destId="{F213103E-1E2F-8949-B6F9-436A382FC959}" srcOrd="1" destOrd="0" presId="urn:microsoft.com/office/officeart/2005/8/layout/pyramid3"/>
    <dgm:cxn modelId="{D48915AF-1DEE-8746-B765-9258D0D1C2D2}" type="presOf" srcId="{8194CD52-8414-2B41-8023-16DD2A57EA82}" destId="{D7CD7D49-B997-7A4C-A2CD-06139D529481}" srcOrd="0" destOrd="0" presId="urn:microsoft.com/office/officeart/2005/8/layout/pyramid3"/>
    <dgm:cxn modelId="{D0C244E0-E8B6-D047-B5B5-85D4D1C06FF4}" type="presOf" srcId="{8194CD52-8414-2B41-8023-16DD2A57EA82}" destId="{B560DEC9-53A1-5041-ACE9-1160ED9D7851}" srcOrd="1" destOrd="0" presId="urn:microsoft.com/office/officeart/2005/8/layout/pyramid3"/>
    <dgm:cxn modelId="{035A3053-2F19-CB42-8732-2E1C4F4219A5}" srcId="{26E48FA6-DC78-B44E-97AD-C247570A5F5E}" destId="{69FD2535-4533-EE4F-AF24-8A3D92803F2D}" srcOrd="0" destOrd="0" parTransId="{B19F6175-E79D-7443-8827-157E0A3FBDB5}" sibTransId="{8161AC69-7AB9-274C-90AF-2908270D0ED9}"/>
    <dgm:cxn modelId="{686AC940-7855-7D4E-9C07-5CFDABE228C2}" srcId="{26E48FA6-DC78-B44E-97AD-C247570A5F5E}" destId="{8194CD52-8414-2B41-8023-16DD2A57EA82}" srcOrd="2" destOrd="0" parTransId="{90166FDE-A772-414D-A73D-3451A0FD608B}" sibTransId="{7FA33CF5-CE43-1946-88D4-831A7757E870}"/>
    <dgm:cxn modelId="{56C8858F-B262-9746-A7EF-F7D9649EEF2F}" type="presOf" srcId="{26E48FA6-DC78-B44E-97AD-C247570A5F5E}" destId="{0F9A8252-A7FE-CC41-A765-9E14494483CB}" srcOrd="0" destOrd="0" presId="urn:microsoft.com/office/officeart/2005/8/layout/pyramid3"/>
    <dgm:cxn modelId="{FEA7D876-7326-074A-B539-409D8D9E5BE4}" type="presOf" srcId="{69FD2535-4533-EE4F-AF24-8A3D92803F2D}" destId="{73BB908B-E47A-9846-9431-10A8FCA5A67E}" srcOrd="1" destOrd="0" presId="urn:microsoft.com/office/officeart/2005/8/layout/pyramid3"/>
    <dgm:cxn modelId="{B6FB6F1C-154A-8747-8944-1E5900DA6021}" type="presParOf" srcId="{0F9A8252-A7FE-CC41-A765-9E14494483CB}" destId="{1393C6C0-564F-AA46-8875-50AC5A372668}" srcOrd="0" destOrd="0" presId="urn:microsoft.com/office/officeart/2005/8/layout/pyramid3"/>
    <dgm:cxn modelId="{5BDDC71C-6ACF-D443-ABC4-8F95B79E7D6E}" type="presParOf" srcId="{1393C6C0-564F-AA46-8875-50AC5A372668}" destId="{272E9F7F-E211-7747-A150-657078D7F39B}" srcOrd="0" destOrd="0" presId="urn:microsoft.com/office/officeart/2005/8/layout/pyramid3"/>
    <dgm:cxn modelId="{209CC51B-BC98-FC4A-98C2-F620046BA56B}" type="presParOf" srcId="{1393C6C0-564F-AA46-8875-50AC5A372668}" destId="{73BB908B-E47A-9846-9431-10A8FCA5A67E}" srcOrd="1" destOrd="0" presId="urn:microsoft.com/office/officeart/2005/8/layout/pyramid3"/>
    <dgm:cxn modelId="{06F9B542-643B-0E4C-A595-4F05FE52404B}" type="presParOf" srcId="{0F9A8252-A7FE-CC41-A765-9E14494483CB}" destId="{AD173C63-7BE4-684D-A0A0-087F92BAEF1D}" srcOrd="1" destOrd="0" presId="urn:microsoft.com/office/officeart/2005/8/layout/pyramid3"/>
    <dgm:cxn modelId="{ECDCA876-8053-6747-AE4F-1A7A951FA9F8}" type="presParOf" srcId="{AD173C63-7BE4-684D-A0A0-087F92BAEF1D}" destId="{D3E09FCB-CDE7-9348-928E-E6F9EFA8EC19}" srcOrd="0" destOrd="0" presId="urn:microsoft.com/office/officeart/2005/8/layout/pyramid3"/>
    <dgm:cxn modelId="{FEFC0DCF-8EE7-FA41-95F9-B61798C3E346}" type="presParOf" srcId="{AD173C63-7BE4-684D-A0A0-087F92BAEF1D}" destId="{F213103E-1E2F-8949-B6F9-436A382FC959}" srcOrd="1" destOrd="0" presId="urn:microsoft.com/office/officeart/2005/8/layout/pyramid3"/>
    <dgm:cxn modelId="{4AFE5252-2CAD-1147-8EC7-C0B694177D7B}" type="presParOf" srcId="{0F9A8252-A7FE-CC41-A765-9E14494483CB}" destId="{D5B9F947-7439-EB4E-9B32-DD1F3ED2F3DA}" srcOrd="2" destOrd="0" presId="urn:microsoft.com/office/officeart/2005/8/layout/pyramid3"/>
    <dgm:cxn modelId="{62B5BC1F-CEC8-FF4F-9B09-EF64F7ADDC9B}" type="presParOf" srcId="{D5B9F947-7439-EB4E-9B32-DD1F3ED2F3DA}" destId="{D7CD7D49-B997-7A4C-A2CD-06139D529481}" srcOrd="0" destOrd="0" presId="urn:microsoft.com/office/officeart/2005/8/layout/pyramid3"/>
    <dgm:cxn modelId="{54EB769E-87EC-EA49-8897-3761D54CCD9E}" type="presParOf" srcId="{D5B9F947-7439-EB4E-9B32-DD1F3ED2F3DA}" destId="{B560DEC9-53A1-5041-ACE9-1160ED9D7851}"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2E9F7F-E211-7747-A150-657078D7F39B}">
      <dsp:nvSpPr>
        <dsp:cNvPr id="0" name=""/>
        <dsp:cNvSpPr/>
      </dsp:nvSpPr>
      <dsp:spPr>
        <a:xfrm rot="10800000">
          <a:off x="0" y="0"/>
          <a:ext cx="10050965" cy="1918009"/>
        </a:xfrm>
        <a:prstGeom prst="trapezoid">
          <a:avLst>
            <a:gd name="adj" fmla="val 87339"/>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kern="1200" dirty="0" smtClean="0"/>
            <a:t>A </a:t>
          </a:r>
          <a:r>
            <a:rPr lang="en-US" sz="3500" b="1" kern="1200" dirty="0" smtClean="0"/>
            <a:t>topic sentence</a:t>
          </a:r>
          <a:r>
            <a:rPr lang="en-US" sz="3500" kern="1200" dirty="0" smtClean="0"/>
            <a:t> contains main ideas and the 5 </a:t>
          </a:r>
          <a:r>
            <a:rPr lang="en-US" sz="3500" kern="1200" dirty="0" err="1" smtClean="0"/>
            <a:t>ws</a:t>
          </a:r>
          <a:r>
            <a:rPr lang="en-US" sz="3500" kern="1200" dirty="0" smtClean="0"/>
            <a:t> </a:t>
          </a:r>
          <a:endParaRPr lang="en-US" sz="3500" kern="1200" dirty="0"/>
        </a:p>
      </dsp:txBody>
      <dsp:txXfrm rot="-10800000">
        <a:off x="1758919" y="0"/>
        <a:ext cx="6533127" cy="1918009"/>
      </dsp:txXfrm>
    </dsp:sp>
    <dsp:sp modelId="{D3E09FCB-CDE7-9348-928E-E6F9EFA8EC19}">
      <dsp:nvSpPr>
        <dsp:cNvPr id="0" name=""/>
        <dsp:cNvSpPr/>
      </dsp:nvSpPr>
      <dsp:spPr>
        <a:xfrm rot="10800000">
          <a:off x="1675160" y="1918009"/>
          <a:ext cx="6700644" cy="1918009"/>
        </a:xfrm>
        <a:prstGeom prst="trapezoid">
          <a:avLst>
            <a:gd name="adj" fmla="val 87339"/>
          </a:avLst>
        </a:prstGeom>
        <a:gradFill rotWithShape="0">
          <a:gsLst>
            <a:gs pos="0">
              <a:schemeClr val="accent5">
                <a:hueOff val="4416178"/>
                <a:satOff val="14379"/>
                <a:lumOff val="5000"/>
                <a:alphaOff val="0"/>
                <a:tint val="94000"/>
                <a:satMod val="103000"/>
                <a:lumMod val="102000"/>
              </a:schemeClr>
            </a:gs>
            <a:gs pos="50000">
              <a:schemeClr val="accent5">
                <a:hueOff val="4416178"/>
                <a:satOff val="14379"/>
                <a:lumOff val="5000"/>
                <a:alphaOff val="0"/>
                <a:shade val="100000"/>
                <a:satMod val="110000"/>
                <a:lumMod val="100000"/>
              </a:schemeClr>
            </a:gs>
            <a:gs pos="100000">
              <a:schemeClr val="accent5">
                <a:hueOff val="4416178"/>
                <a:satOff val="14379"/>
                <a:lumOff val="500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b="1" kern="1200" dirty="0" smtClean="0"/>
            <a:t>supporting sentences </a:t>
          </a:r>
          <a:r>
            <a:rPr lang="en-US" sz="3500" kern="1200" dirty="0" smtClean="0"/>
            <a:t>follow one another in a logical sequence of steps. </a:t>
          </a:r>
          <a:endParaRPr lang="en-US" sz="3500" kern="1200" dirty="0"/>
        </a:p>
      </dsp:txBody>
      <dsp:txXfrm rot="-10800000">
        <a:off x="2847773" y="1918009"/>
        <a:ext cx="4355418" cy="1918009"/>
      </dsp:txXfrm>
    </dsp:sp>
    <dsp:sp modelId="{D7CD7D49-B997-7A4C-A2CD-06139D529481}">
      <dsp:nvSpPr>
        <dsp:cNvPr id="0" name=""/>
        <dsp:cNvSpPr/>
      </dsp:nvSpPr>
      <dsp:spPr>
        <a:xfrm rot="10800000">
          <a:off x="3350321" y="3836019"/>
          <a:ext cx="3350322" cy="1918009"/>
        </a:xfrm>
        <a:prstGeom prst="trapezoid">
          <a:avLst>
            <a:gd name="adj" fmla="val 87339"/>
          </a:avLst>
        </a:prstGeom>
        <a:gradFill rotWithShape="0">
          <a:gsLst>
            <a:gs pos="0">
              <a:schemeClr val="accent5">
                <a:hueOff val="8832357"/>
                <a:satOff val="28758"/>
                <a:lumOff val="10000"/>
                <a:alphaOff val="0"/>
                <a:tint val="94000"/>
                <a:satMod val="103000"/>
                <a:lumMod val="102000"/>
              </a:schemeClr>
            </a:gs>
            <a:gs pos="50000">
              <a:schemeClr val="accent5">
                <a:hueOff val="8832357"/>
                <a:satOff val="28758"/>
                <a:lumOff val="10000"/>
                <a:alphaOff val="0"/>
                <a:shade val="100000"/>
                <a:satMod val="110000"/>
                <a:lumMod val="100000"/>
              </a:schemeClr>
            </a:gs>
            <a:gs pos="100000">
              <a:schemeClr val="accent5">
                <a:hueOff val="8832357"/>
                <a:satOff val="28758"/>
                <a:lumOff val="1000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b="1" kern="1200" dirty="0" smtClean="0"/>
            <a:t>concluding sentence</a:t>
          </a:r>
          <a:r>
            <a:rPr lang="en-US" sz="3500" kern="1200" dirty="0" smtClean="0"/>
            <a:t> closes your subject</a:t>
          </a:r>
          <a:endParaRPr lang="en-US" sz="3500" kern="1200" dirty="0"/>
        </a:p>
      </dsp:txBody>
      <dsp:txXfrm rot="-10800000">
        <a:off x="3350321" y="3836019"/>
        <a:ext cx="3350322" cy="1918009"/>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02CC7-41E9-9542-B3A1-3FF11997E1DE}" type="datetimeFigureOut">
              <a:rPr lang="en-US" smtClean="0"/>
              <a:t>12/23/16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A4519-2215-6844-96F2-A4CE31B6665E}" type="slidenum">
              <a:rPr lang="en-US" smtClean="0"/>
              <a:t>‹#›</a:t>
            </a:fld>
            <a:endParaRPr lang="en-US"/>
          </a:p>
        </p:txBody>
      </p:sp>
    </p:spTree>
    <p:extLst>
      <p:ext uri="{BB962C8B-B14F-4D97-AF65-F5344CB8AC3E}">
        <p14:creationId xmlns:p14="http://schemas.microsoft.com/office/powerpoint/2010/main" val="90427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A4519-2215-6844-96F2-A4CE31B6665E}" type="slidenum">
              <a:rPr lang="en-US" smtClean="0"/>
              <a:t>1</a:t>
            </a:fld>
            <a:endParaRPr lang="en-US"/>
          </a:p>
        </p:txBody>
      </p:sp>
    </p:spTree>
    <p:extLst>
      <p:ext uri="{BB962C8B-B14F-4D97-AF65-F5344CB8AC3E}">
        <p14:creationId xmlns:p14="http://schemas.microsoft.com/office/powerpoint/2010/main" val="163242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endParaRPr lang="en-US" sz="1200" b="0" i="0" kern="1200" dirty="0" smtClean="0">
              <a:solidFill>
                <a:schemeClr val="tx1"/>
              </a:solidFill>
              <a:effectLst/>
              <a:latin typeface="+mn-lt"/>
              <a:ea typeface="+mn-ea"/>
              <a:cs typeface="+mn-cs"/>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6FA4519-2215-6844-96F2-A4CE31B6665E}" type="slidenum">
              <a:rPr lang="en-US" smtClean="0"/>
              <a:t>2</a:t>
            </a:fld>
            <a:endParaRPr lang="en-US"/>
          </a:p>
        </p:txBody>
      </p:sp>
    </p:spTree>
    <p:extLst>
      <p:ext uri="{BB962C8B-B14F-4D97-AF65-F5344CB8AC3E}">
        <p14:creationId xmlns:p14="http://schemas.microsoft.com/office/powerpoint/2010/main" val="199019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A4519-2215-6844-96F2-A4CE31B6665E}" type="slidenum">
              <a:rPr lang="en-US" smtClean="0"/>
              <a:t>3</a:t>
            </a:fld>
            <a:endParaRPr lang="en-US"/>
          </a:p>
        </p:txBody>
      </p:sp>
    </p:spTree>
    <p:extLst>
      <p:ext uri="{BB962C8B-B14F-4D97-AF65-F5344CB8AC3E}">
        <p14:creationId xmlns:p14="http://schemas.microsoft.com/office/powerpoint/2010/main" val="1016150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This paragraph, like any other, organizes itself around three parts. A </a:t>
            </a:r>
            <a:r>
              <a:rPr lang="en-US" sz="1200" b="1" dirty="0" smtClean="0"/>
              <a:t>topic sentence</a:t>
            </a:r>
            <a:r>
              <a:rPr lang="en-US" sz="1200" dirty="0" smtClean="0"/>
              <a:t> allows the reader to understand what you are writing about. The middle part of the paragraph contains </a:t>
            </a:r>
            <a:r>
              <a:rPr lang="en-US" sz="1200" b="1" dirty="0" smtClean="0"/>
              <a:t>supporting sentences</a:t>
            </a:r>
            <a:r>
              <a:rPr lang="en-US" sz="1200" dirty="0" smtClean="0"/>
              <a:t> that follow one another in a logical sequence of steps. The </a:t>
            </a:r>
            <a:r>
              <a:rPr lang="en-US" sz="1200" b="1" dirty="0" smtClean="0"/>
              <a:t>concluding sentence</a:t>
            </a:r>
            <a:r>
              <a:rPr lang="en-US" sz="1200" dirty="0" smtClean="0"/>
              <a:t> closes your subject with an emphasis on the final product or process desired by the topic</a:t>
            </a:r>
            <a:endParaRPr lang="en-US" dirty="0"/>
          </a:p>
        </p:txBody>
      </p:sp>
      <p:sp>
        <p:nvSpPr>
          <p:cNvPr id="4" name="Slide Number Placeholder 3"/>
          <p:cNvSpPr>
            <a:spLocks noGrp="1"/>
          </p:cNvSpPr>
          <p:nvPr>
            <p:ph type="sldNum" sz="quarter" idx="10"/>
          </p:nvPr>
        </p:nvSpPr>
        <p:spPr/>
        <p:txBody>
          <a:bodyPr/>
          <a:lstStyle/>
          <a:p>
            <a:fld id="{76FA4519-2215-6844-96F2-A4CE31B6665E}" type="slidenum">
              <a:rPr lang="en-US" smtClean="0"/>
              <a:t>4</a:t>
            </a:fld>
            <a:endParaRPr lang="en-US"/>
          </a:p>
        </p:txBody>
      </p:sp>
    </p:spTree>
    <p:extLst>
      <p:ext uri="{BB962C8B-B14F-4D97-AF65-F5344CB8AC3E}">
        <p14:creationId xmlns:p14="http://schemas.microsoft.com/office/powerpoint/2010/main" val="405096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12/23/16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12/23/16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12/23/16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12/23/16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12/23/16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12/23/16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12/23/16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12/23/16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12/23/16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6600" dirty="0" smtClean="0"/>
              <a:t>Expository Writing</a:t>
            </a:r>
            <a:br>
              <a:rPr lang="en-US" sz="6600" dirty="0" smtClean="0"/>
            </a:br>
            <a:r>
              <a:rPr lang="en-US" sz="2400" dirty="0"/>
              <a:t>adapted from: </a:t>
            </a:r>
            <a:r>
              <a:rPr lang="en-US" sz="2400" dirty="0" smtClean="0"/>
              <a:t>www.time4writing.com</a:t>
            </a:r>
            <a:endParaRPr lang="en-US" sz="6600" dirty="0"/>
          </a:p>
        </p:txBody>
      </p:sp>
      <p:sp>
        <p:nvSpPr>
          <p:cNvPr id="3" name="Subtitle 2"/>
          <p:cNvSpPr>
            <a:spLocks noGrp="1"/>
          </p:cNvSpPr>
          <p:nvPr>
            <p:ph type="subTitle" idx="1"/>
          </p:nvPr>
        </p:nvSpPr>
        <p:spPr/>
        <p:txBody>
          <a:bodyPr/>
          <a:lstStyle/>
          <a:p>
            <a:r>
              <a:rPr lang="en-US" dirty="0" smtClean="0"/>
              <a:t>Mr. Beckett</a:t>
            </a:r>
          </a:p>
          <a:p>
            <a:r>
              <a:rPr lang="en-US" dirty="0" smtClean="0"/>
              <a:t>2016</a:t>
            </a:r>
            <a:endParaRPr lang="en-US" dirty="0"/>
          </a:p>
        </p:txBody>
      </p:sp>
    </p:spTree>
    <p:extLst>
      <p:ext uri="{BB962C8B-B14F-4D97-AF65-F5344CB8AC3E}">
        <p14:creationId xmlns:p14="http://schemas.microsoft.com/office/powerpoint/2010/main" val="1623240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Expository Writing </a:t>
            </a:r>
            <a:endParaRPr lang="en-US" dirty="0"/>
          </a:p>
        </p:txBody>
      </p:sp>
      <p:sp>
        <p:nvSpPr>
          <p:cNvPr id="3" name="Content Placeholder 2"/>
          <p:cNvSpPr>
            <a:spLocks noGrp="1"/>
          </p:cNvSpPr>
          <p:nvPr>
            <p:ph idx="1"/>
          </p:nvPr>
        </p:nvSpPr>
        <p:spPr/>
        <p:txBody>
          <a:bodyPr>
            <a:normAutofit/>
          </a:bodyPr>
          <a:lstStyle/>
          <a:p>
            <a:endParaRPr lang="en-US" dirty="0"/>
          </a:p>
          <a:p>
            <a:r>
              <a:rPr lang="en-US" sz="4000" dirty="0"/>
              <a:t>When you read </a:t>
            </a:r>
            <a:r>
              <a:rPr lang="en-US" sz="4000" dirty="0" smtClean="0"/>
              <a:t>a textbook, </a:t>
            </a:r>
            <a:r>
              <a:rPr lang="en-US" sz="4000" dirty="0"/>
              <a:t>newspaper, magazine </a:t>
            </a:r>
            <a:r>
              <a:rPr lang="en-US" sz="4000" dirty="0" smtClean="0"/>
              <a:t>article, </a:t>
            </a:r>
            <a:r>
              <a:rPr lang="en-US" sz="4000" dirty="0"/>
              <a:t>or any other </a:t>
            </a:r>
            <a:r>
              <a:rPr lang="en-US" sz="4000" dirty="0" smtClean="0"/>
              <a:t>type of </a:t>
            </a:r>
            <a:r>
              <a:rPr lang="en-US" sz="4000" dirty="0"/>
              <a:t>publications, you are </a:t>
            </a:r>
            <a:r>
              <a:rPr lang="en-US" sz="4000" dirty="0" smtClean="0"/>
              <a:t>likely reading </a:t>
            </a:r>
            <a:r>
              <a:rPr lang="en-US" sz="4000" dirty="0"/>
              <a:t>expository writing</a:t>
            </a:r>
            <a:r>
              <a:rPr lang="en-US" sz="4000" dirty="0" smtClean="0"/>
              <a:t>.</a:t>
            </a:r>
            <a:endParaRPr lang="en-US" sz="4000" dirty="0"/>
          </a:p>
          <a:p>
            <a:endParaRPr lang="en-US" dirty="0"/>
          </a:p>
        </p:txBody>
      </p:sp>
      <p:pic>
        <p:nvPicPr>
          <p:cNvPr id="4" name="Picture 3"/>
          <p:cNvPicPr>
            <a:picLocks noChangeAspect="1"/>
          </p:cNvPicPr>
          <p:nvPr/>
        </p:nvPicPr>
        <p:blipFill>
          <a:blip r:embed="rId3"/>
          <a:stretch>
            <a:fillRect/>
          </a:stretch>
        </p:blipFill>
        <p:spPr>
          <a:xfrm>
            <a:off x="10020300" y="4485409"/>
            <a:ext cx="1905000" cy="1905000"/>
          </a:xfrm>
          <a:prstGeom prst="rect">
            <a:avLst/>
          </a:prstGeom>
        </p:spPr>
      </p:pic>
    </p:spTree>
    <p:extLst>
      <p:ext uri="{BB962C8B-B14F-4D97-AF65-F5344CB8AC3E}">
        <p14:creationId xmlns:p14="http://schemas.microsoft.com/office/powerpoint/2010/main" val="1698005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a:t>
            </a:r>
            <a:endParaRPr lang="en-US" dirty="0"/>
          </a:p>
        </p:txBody>
      </p:sp>
      <p:sp>
        <p:nvSpPr>
          <p:cNvPr id="3" name="Content Placeholder 2"/>
          <p:cNvSpPr>
            <a:spLocks noGrp="1"/>
          </p:cNvSpPr>
          <p:nvPr>
            <p:ph idx="1"/>
          </p:nvPr>
        </p:nvSpPr>
        <p:spPr/>
        <p:txBody>
          <a:bodyPr>
            <a:normAutofit fontScale="92500" lnSpcReduction="10000"/>
          </a:bodyPr>
          <a:lstStyle/>
          <a:p>
            <a:r>
              <a:rPr lang="en-US" sz="3600" dirty="0"/>
              <a:t>In an </a:t>
            </a:r>
            <a:r>
              <a:rPr lang="en-US" sz="3600" b="1" dirty="0"/>
              <a:t>expository paragraph</a:t>
            </a:r>
            <a:r>
              <a:rPr lang="en-US" sz="3600" dirty="0"/>
              <a:t>, you give </a:t>
            </a:r>
            <a:r>
              <a:rPr lang="en-US" sz="3600" dirty="0" smtClean="0"/>
              <a:t>information, for instance: </a:t>
            </a:r>
          </a:p>
          <a:p>
            <a:pPr lvl="1"/>
            <a:r>
              <a:rPr lang="en-US" sz="3600" dirty="0" smtClean="0"/>
              <a:t>explain </a:t>
            </a:r>
            <a:r>
              <a:rPr lang="en-US" sz="3600" dirty="0"/>
              <a:t>a subject, </a:t>
            </a:r>
            <a:endParaRPr lang="en-US" sz="3600" dirty="0" smtClean="0"/>
          </a:p>
          <a:p>
            <a:pPr lvl="1"/>
            <a:r>
              <a:rPr lang="en-US" sz="3600" dirty="0" smtClean="0"/>
              <a:t>give </a:t>
            </a:r>
            <a:r>
              <a:rPr lang="en-US" sz="3600" dirty="0"/>
              <a:t>directions, </a:t>
            </a:r>
          </a:p>
          <a:p>
            <a:pPr lvl="1"/>
            <a:r>
              <a:rPr lang="en-US" sz="3600" dirty="0" smtClean="0"/>
              <a:t>show </a:t>
            </a:r>
            <a:r>
              <a:rPr lang="en-US" sz="3600" dirty="0"/>
              <a:t>how something happens</a:t>
            </a:r>
            <a:r>
              <a:rPr lang="en-US" sz="3600" dirty="0" smtClean="0"/>
              <a:t>.</a:t>
            </a:r>
          </a:p>
          <a:p>
            <a:r>
              <a:rPr lang="en-US" sz="3600" dirty="0" smtClean="0"/>
              <a:t>Use linking </a:t>
            </a:r>
            <a:r>
              <a:rPr lang="en-US" sz="3600" dirty="0"/>
              <a:t>words like first, second, then, and </a:t>
            </a:r>
            <a:r>
              <a:rPr lang="en-US" sz="3600" dirty="0" smtClean="0"/>
              <a:t>finally</a:t>
            </a:r>
            <a:endParaRPr lang="en-US" dirty="0"/>
          </a:p>
        </p:txBody>
      </p:sp>
    </p:spTree>
    <p:extLst>
      <p:ext uri="{BB962C8B-B14F-4D97-AF65-F5344CB8AC3E}">
        <p14:creationId xmlns:p14="http://schemas.microsoft.com/office/powerpoint/2010/main" val="1501868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1589112640"/>
              </p:ext>
            </p:extLst>
          </p:nvPr>
        </p:nvGraphicFramePr>
        <p:xfrm>
          <a:off x="2141034" y="468351"/>
          <a:ext cx="10050966" cy="57540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134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a:t>
            </a:r>
            <a:endParaRPr lang="en-US" dirty="0"/>
          </a:p>
        </p:txBody>
      </p:sp>
      <p:sp>
        <p:nvSpPr>
          <p:cNvPr id="3" name="Content Placeholder 2"/>
          <p:cNvSpPr>
            <a:spLocks noGrp="1"/>
          </p:cNvSpPr>
          <p:nvPr>
            <p:ph idx="1"/>
          </p:nvPr>
        </p:nvSpPr>
        <p:spPr/>
        <p:txBody>
          <a:bodyPr>
            <a:normAutofit/>
          </a:bodyPr>
          <a:lstStyle/>
          <a:p>
            <a:r>
              <a:rPr lang="en-US" sz="3600" dirty="0"/>
              <a:t>Remember that all paragraphs should contain a topic sentence. </a:t>
            </a:r>
            <a:endParaRPr lang="en-US" sz="3600" dirty="0" smtClean="0"/>
          </a:p>
          <a:p>
            <a:r>
              <a:rPr lang="en-US" sz="3600" dirty="0" smtClean="0"/>
              <a:t>The topic </a:t>
            </a:r>
            <a:r>
              <a:rPr lang="en-US" sz="3600" dirty="0"/>
              <a:t>sentence lets the reader know what the rest of the paragraph will discuss.</a:t>
            </a:r>
          </a:p>
          <a:p>
            <a:endParaRPr lang="en-US" dirty="0"/>
          </a:p>
        </p:txBody>
      </p:sp>
    </p:spTree>
    <p:extLst>
      <p:ext uri="{BB962C8B-B14F-4D97-AF65-F5344CB8AC3E}">
        <p14:creationId xmlns:p14="http://schemas.microsoft.com/office/powerpoint/2010/main" val="159431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4400" dirty="0" smtClean="0"/>
              <a:t>Madden NFL </a:t>
            </a:r>
            <a:r>
              <a:rPr lang="en-US" sz="4400" dirty="0" smtClean="0"/>
              <a:t>is </a:t>
            </a:r>
            <a:r>
              <a:rPr lang="en-US" sz="4400" dirty="0" smtClean="0"/>
              <a:t>a video game sports simulation of NFL football. You can choose any NFL team and play on offence, defense, and special teams. Madden is one of the best selling sports franchises in video game history. It gets its name from former coach and announcer John </a:t>
            </a:r>
            <a:r>
              <a:rPr lang="en-US" sz="4400" dirty="0" smtClean="0"/>
              <a:t>Madden, </a:t>
            </a:r>
            <a:r>
              <a:rPr lang="en-US" sz="4400" dirty="0" smtClean="0"/>
              <a:t>who got involved with the game back in 1988. Madden features super realistic gameplay that includes choosing plays, </a:t>
            </a:r>
            <a:r>
              <a:rPr lang="en-US" sz="4400" dirty="0" err="1" smtClean="0"/>
              <a:t>audibles</a:t>
            </a:r>
            <a:r>
              <a:rPr lang="en-US" sz="4400" dirty="0" smtClean="0"/>
              <a:t>, and </a:t>
            </a:r>
            <a:r>
              <a:rPr lang="en-US" sz="4400" dirty="0" smtClean="0"/>
              <a:t>challenging the referees calls. </a:t>
            </a:r>
            <a:r>
              <a:rPr lang="en-US" sz="4400" dirty="0"/>
              <a:t>Last </a:t>
            </a:r>
            <a:r>
              <a:rPr lang="en-US" sz="4400" dirty="0" smtClean="0"/>
              <a:t>week, Madden NFL </a:t>
            </a:r>
            <a:r>
              <a:rPr lang="en-US" sz="4400" dirty="0"/>
              <a:t>was a huge hit in Mr. Henderson’s room one hundred computer lab. Students </a:t>
            </a:r>
            <a:r>
              <a:rPr lang="en-US" sz="4400" dirty="0" smtClean="0"/>
              <a:t>in Hendy’s class were very interested to see the </a:t>
            </a:r>
            <a:r>
              <a:rPr lang="en-US" sz="4400" dirty="0"/>
              <a:t>big showdown between Cole Rothwell, and Tory </a:t>
            </a:r>
            <a:r>
              <a:rPr lang="en-US" sz="4400" dirty="0" smtClean="0"/>
              <a:t>Barnett. The game </a:t>
            </a:r>
            <a:r>
              <a:rPr lang="en-US" sz="4400" dirty="0" smtClean="0"/>
              <a:t>stayed close until </a:t>
            </a:r>
            <a:r>
              <a:rPr lang="en-US" sz="4400" dirty="0" smtClean="0"/>
              <a:t>deep </a:t>
            </a:r>
            <a:r>
              <a:rPr lang="en-US" sz="4400" dirty="0"/>
              <a:t>into the third </a:t>
            </a:r>
            <a:r>
              <a:rPr lang="en-US" sz="4400" dirty="0" smtClean="0"/>
              <a:t>quarter</a:t>
            </a:r>
            <a:r>
              <a:rPr lang="en-US" sz="4400" dirty="0"/>
              <a:t> </a:t>
            </a:r>
            <a:r>
              <a:rPr lang="en-US" sz="4400" dirty="0" smtClean="0"/>
              <a:t>when Cole started to pull away and win. </a:t>
            </a:r>
            <a:endParaRPr lang="en-US" sz="4400" dirty="0"/>
          </a:p>
        </p:txBody>
      </p:sp>
    </p:spTree>
    <p:extLst>
      <p:ext uri="{BB962C8B-B14F-4D97-AF65-F5344CB8AC3E}">
        <p14:creationId xmlns:p14="http://schemas.microsoft.com/office/powerpoint/2010/main" val="2109506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384</TotalTime>
  <Words>242</Words>
  <Application>Microsoft Macintosh PowerPoint</Application>
  <PresentationFormat>Widescreen</PresentationFormat>
  <Paragraphs>27</Paragraphs>
  <Slides>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Franklin Gothic Book</vt:lpstr>
      <vt:lpstr>Crop</vt:lpstr>
      <vt:lpstr>Expository Writing adapted from: www.time4writing.com</vt:lpstr>
      <vt:lpstr>Expository Writing </vt:lpstr>
      <vt:lpstr>How to</vt:lpstr>
      <vt:lpstr>PowerPoint Presentation</vt:lpstr>
      <vt:lpstr>Topic Sentence!</vt:lpstr>
      <vt:lpstr>Example: </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Expository Writing adapted from: www.time4writing.com</dc:title>
  <dc:creator>Beckett, Craig</dc:creator>
  <cp:lastModifiedBy>Beckett, Craig</cp:lastModifiedBy>
  <cp:revision>9</cp:revision>
  <dcterms:created xsi:type="dcterms:W3CDTF">2016-12-05T22:02:06Z</dcterms:created>
  <dcterms:modified xsi:type="dcterms:W3CDTF">2016-12-23T13:24:52Z</dcterms:modified>
</cp:coreProperties>
</file>